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"/>
  </p:notesMasterIdLst>
  <p:sldIdLst>
    <p:sldId id="285" r:id="rId2"/>
    <p:sldId id="286" r:id="rId3"/>
  </p:sldIdLst>
  <p:sldSz cx="6858000" cy="9144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58"/>
  </p:normalViewPr>
  <p:slideViewPr>
    <p:cSldViewPr snapToGrid="0">
      <p:cViewPr varScale="1">
        <p:scale>
          <a:sx n="87" d="100"/>
          <a:sy n="87" d="100"/>
        </p:scale>
        <p:origin x="343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328DD0-4279-C843-B9F5-1578C2B00E16}" type="datetimeFigureOut">
              <a:rPr lang="en-US" smtClean="0"/>
              <a:t>9/14/26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7B6652-E54F-CA44-A5FB-B8D76F98B6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82191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5BD9A-12F5-6A40-90EF-4D63811F07C8}" type="datetimeFigureOut">
              <a:rPr lang="en-US" smtClean="0"/>
              <a:t>9/14/26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F117C-1036-2747-98F8-ADFADD4529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10494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5BD9A-12F5-6A40-90EF-4D63811F07C8}" type="datetimeFigureOut">
              <a:rPr lang="en-US" smtClean="0"/>
              <a:t>9/14/26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F117C-1036-2747-98F8-ADFADD4529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85738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5BD9A-12F5-6A40-90EF-4D63811F07C8}" type="datetimeFigureOut">
              <a:rPr lang="en-US" smtClean="0"/>
              <a:t>9/14/26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F117C-1036-2747-98F8-ADFADD4529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7673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5BD9A-12F5-6A40-90EF-4D63811F07C8}" type="datetimeFigureOut">
              <a:rPr lang="en-US" smtClean="0"/>
              <a:t>9/14/26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F117C-1036-2747-98F8-ADFADD4529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18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5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5BD9A-12F5-6A40-90EF-4D63811F07C8}" type="datetimeFigureOut">
              <a:rPr lang="en-US" smtClean="0"/>
              <a:t>9/14/26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F117C-1036-2747-98F8-ADFADD4529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0607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5BD9A-12F5-6A40-90EF-4D63811F07C8}" type="datetimeFigureOut">
              <a:rPr lang="en-US" smtClean="0"/>
              <a:t>9/14/26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F117C-1036-2747-98F8-ADFADD4529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15079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5BD9A-12F5-6A40-90EF-4D63811F07C8}" type="datetimeFigureOut">
              <a:rPr lang="en-US" smtClean="0"/>
              <a:t>9/14/26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F117C-1036-2747-98F8-ADFADD4529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78154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8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5BD9A-12F5-6A40-90EF-4D63811F07C8}" type="datetimeFigureOut">
              <a:rPr lang="en-US" smtClean="0"/>
              <a:t>9/14/26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F117C-1036-2747-98F8-ADFADD4529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82428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8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5BD9A-12F5-6A40-90EF-4D63811F07C8}" type="datetimeFigureOut">
              <a:rPr lang="en-US" smtClean="0"/>
              <a:t>9/14/26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F117C-1036-2747-98F8-ADFADD4529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71741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5BD9A-12F5-6A40-90EF-4D63811F07C8}" type="datetimeFigureOut">
              <a:rPr lang="en-US" smtClean="0"/>
              <a:t>9/14/26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F117C-1036-2747-98F8-ADFADD4529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1466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3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3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5BD9A-12F5-6A40-90EF-4D63811F07C8}" type="datetimeFigureOut">
              <a:rPr lang="en-US" smtClean="0"/>
              <a:t>9/14/26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F117C-1036-2747-98F8-ADFADD4529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60559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5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7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A95BD9A-12F5-6A40-90EF-4D63811F07C8}" type="datetimeFigureOut">
              <a:rPr lang="en-US" smtClean="0"/>
              <a:t>9/14/26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C8F117C-1036-2747-98F8-ADFADD4529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50991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8323E38-CD07-42B4-6D02-AF91644BB2FB}"/>
              </a:ext>
            </a:extLst>
          </p:cNvPr>
          <p:cNvSpPr txBox="1"/>
          <p:nvPr/>
        </p:nvSpPr>
        <p:spPr>
          <a:xfrm>
            <a:off x="-1" y="108521"/>
            <a:ext cx="6858001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1" dirty="0">
                <a:latin typeface="Open Sans SemiBold" pitchFamily="2" charset="0"/>
                <a:ea typeface="Open Sans SemiBold" pitchFamily="2" charset="0"/>
                <a:cs typeface="Open Sans SemiBold" pitchFamily="2" charset="0"/>
              </a:rPr>
              <a:t>Community Health Worker SOAP Note – Practice Template</a:t>
            </a:r>
          </a:p>
          <a:p>
            <a:pPr>
              <a:buNone/>
            </a:pPr>
            <a:r>
              <a:rPr lang="en-US" sz="1200" dirty="0">
                <a:latin typeface="Arial" panose="020B0604020202020204" pitchFamily="34" charset="0"/>
                <a:ea typeface="Open Sans SemiBold" pitchFamily="2" charset="0"/>
                <a:cs typeface="Arial" panose="020B0604020202020204" pitchFamily="34" charset="0"/>
              </a:rPr>
              <a:t>Purpose: Practice documenting client interactions clearly, respectfully, and within CHW scope.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E4C52E2F-CD4E-1455-B6A4-21756A2E219D}"/>
              </a:ext>
            </a:extLst>
          </p:cNvPr>
          <p:cNvSpPr/>
          <p:nvPr/>
        </p:nvSpPr>
        <p:spPr>
          <a:xfrm>
            <a:off x="147484" y="723970"/>
            <a:ext cx="6466034" cy="1350637"/>
          </a:xfrm>
          <a:prstGeom prst="roundRect">
            <a:avLst>
              <a:gd name="adj" fmla="val 10363"/>
            </a:avLst>
          </a:prstGeom>
          <a:noFill/>
          <a:ln w="9525">
            <a:solidFill>
              <a:srgbClr val="BDB3A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37C0DEE-533D-AAED-3A64-C6C5EF90B216}"/>
              </a:ext>
            </a:extLst>
          </p:cNvPr>
          <p:cNvSpPr txBox="1"/>
          <p:nvPr/>
        </p:nvSpPr>
        <p:spPr>
          <a:xfrm>
            <a:off x="147484" y="782681"/>
            <a:ext cx="5527475" cy="10926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Client Information</a:t>
            </a:r>
          </a:p>
          <a:p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Client Initials:                   Date:                                           Location/Setting:                   </a:t>
            </a:r>
          </a:p>
          <a:p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CHW Name:                                  Reason for visit/referral: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DD75988-736D-DEAB-1704-E2DC1193E925}"/>
              </a:ext>
            </a:extLst>
          </p:cNvPr>
          <p:cNvCxnSpPr>
            <a:cxnSpLocks/>
          </p:cNvCxnSpPr>
          <p:nvPr/>
        </p:nvCxnSpPr>
        <p:spPr>
          <a:xfrm>
            <a:off x="1106129" y="1451276"/>
            <a:ext cx="626097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A903A8C-1B69-E1C6-B573-2D422A84765F}"/>
              </a:ext>
            </a:extLst>
          </p:cNvPr>
          <p:cNvCxnSpPr>
            <a:cxnSpLocks/>
          </p:cNvCxnSpPr>
          <p:nvPr/>
        </p:nvCxnSpPr>
        <p:spPr>
          <a:xfrm>
            <a:off x="2153642" y="1451274"/>
            <a:ext cx="1533455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B728F97-E764-B6EE-8C7C-12DD34D3B301}"/>
              </a:ext>
            </a:extLst>
          </p:cNvPr>
          <p:cNvCxnSpPr>
            <a:cxnSpLocks/>
          </p:cNvCxnSpPr>
          <p:nvPr/>
        </p:nvCxnSpPr>
        <p:spPr>
          <a:xfrm>
            <a:off x="4827827" y="1451274"/>
            <a:ext cx="1697152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79C6A68D-B516-FBD5-AAE8-3F24E4974BC6}"/>
              </a:ext>
            </a:extLst>
          </p:cNvPr>
          <p:cNvCxnSpPr>
            <a:cxnSpLocks/>
          </p:cNvCxnSpPr>
          <p:nvPr/>
        </p:nvCxnSpPr>
        <p:spPr>
          <a:xfrm>
            <a:off x="1048127" y="1796301"/>
            <a:ext cx="1232956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4B6D041-DF4D-809F-B38A-632ED33D8873}"/>
              </a:ext>
            </a:extLst>
          </p:cNvPr>
          <p:cNvCxnSpPr>
            <a:cxnSpLocks/>
          </p:cNvCxnSpPr>
          <p:nvPr/>
        </p:nvCxnSpPr>
        <p:spPr>
          <a:xfrm>
            <a:off x="1746910" y="7093803"/>
            <a:ext cx="0" cy="192161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60513B15-2641-968D-FAB7-32011D2BD8AB}"/>
              </a:ext>
            </a:extLst>
          </p:cNvPr>
          <p:cNvCxnSpPr>
            <a:cxnSpLocks/>
          </p:cNvCxnSpPr>
          <p:nvPr/>
        </p:nvCxnSpPr>
        <p:spPr>
          <a:xfrm>
            <a:off x="3854245" y="1796301"/>
            <a:ext cx="2660902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Rounded Rectangle 31">
            <a:extLst>
              <a:ext uri="{FF2B5EF4-FFF2-40B4-BE49-F238E27FC236}">
                <a16:creationId xmlns:a16="http://schemas.microsoft.com/office/drawing/2014/main" id="{A20658C6-B2CD-D1DC-4DCE-3E4E5D098FDD}"/>
              </a:ext>
            </a:extLst>
          </p:cNvPr>
          <p:cNvSpPr/>
          <p:nvPr/>
        </p:nvSpPr>
        <p:spPr>
          <a:xfrm>
            <a:off x="88492" y="2104889"/>
            <a:ext cx="3278439" cy="4423716"/>
          </a:xfrm>
          <a:prstGeom prst="roundRect">
            <a:avLst>
              <a:gd name="adj" fmla="val 5705"/>
            </a:avLst>
          </a:prstGeom>
          <a:noFill/>
          <a:ln w="9525">
            <a:solidFill>
              <a:srgbClr val="BDB3A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60283CD6-7338-07D3-7A19-52372A0DA9CB}"/>
              </a:ext>
            </a:extLst>
          </p:cNvPr>
          <p:cNvSpPr/>
          <p:nvPr/>
        </p:nvSpPr>
        <p:spPr>
          <a:xfrm>
            <a:off x="3397372" y="2100699"/>
            <a:ext cx="3381972" cy="4423716"/>
          </a:xfrm>
          <a:prstGeom prst="roundRect">
            <a:avLst>
              <a:gd name="adj" fmla="val 4462"/>
            </a:avLst>
          </a:prstGeom>
          <a:noFill/>
          <a:ln w="9525">
            <a:solidFill>
              <a:srgbClr val="BDB3A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ounded Rectangle 33">
            <a:extLst>
              <a:ext uri="{FF2B5EF4-FFF2-40B4-BE49-F238E27FC236}">
                <a16:creationId xmlns:a16="http://schemas.microsoft.com/office/drawing/2014/main" id="{88602C8F-5C31-3C03-0767-89819B204F25}"/>
              </a:ext>
            </a:extLst>
          </p:cNvPr>
          <p:cNvSpPr/>
          <p:nvPr/>
        </p:nvSpPr>
        <p:spPr>
          <a:xfrm>
            <a:off x="88491" y="6580360"/>
            <a:ext cx="6690853" cy="2483927"/>
          </a:xfrm>
          <a:prstGeom prst="roundRect">
            <a:avLst>
              <a:gd name="adj" fmla="val 5613"/>
            </a:avLst>
          </a:prstGeom>
          <a:noFill/>
          <a:ln w="9525">
            <a:solidFill>
              <a:srgbClr val="BDB3A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4EDAF595-F13B-F013-3287-F56E8875D2CE}"/>
              </a:ext>
            </a:extLst>
          </p:cNvPr>
          <p:cNvSpPr txBox="1"/>
          <p:nvPr/>
        </p:nvSpPr>
        <p:spPr>
          <a:xfrm>
            <a:off x="74355" y="2169278"/>
            <a:ext cx="3226216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S: Subjective | </a:t>
            </a:r>
            <a:r>
              <a:rPr lang="en-US" sz="1200" i="1" dirty="0">
                <a:latin typeface="Arial" panose="020B0604020202020204" pitchFamily="34" charset="0"/>
                <a:cs typeface="Arial" panose="020B0604020202020204" pitchFamily="34" charset="0"/>
              </a:rPr>
              <a:t>What the client says</a:t>
            </a:r>
          </a:p>
          <a:p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Client reports:</a:t>
            </a:r>
          </a:p>
          <a:p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Symptoms or challenges described:</a:t>
            </a:r>
          </a:p>
          <a:p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Barriers mentioned:</a:t>
            </a:r>
          </a:p>
          <a:p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☐ Transportation</a:t>
            </a:r>
            <a:b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☐ Cost/insurance</a:t>
            </a:r>
            <a:b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☐ Housing</a:t>
            </a:r>
            <a:b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☐ Food access</a:t>
            </a:r>
          </a:p>
          <a:p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Client goals or priorities:</a:t>
            </a:r>
          </a:p>
          <a:p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Quotes from client (optional):</a:t>
            </a:r>
            <a:b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399C71A9-BFDF-FD23-9553-4046AD67628B}"/>
              </a:ext>
            </a:extLst>
          </p:cNvPr>
          <p:cNvSpPr txBox="1"/>
          <p:nvPr/>
        </p:nvSpPr>
        <p:spPr>
          <a:xfrm>
            <a:off x="1240103" y="4209924"/>
            <a:ext cx="2060468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☐ Safety</a:t>
            </a:r>
            <a:b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☐ Language</a:t>
            </a:r>
            <a:b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☐ Understanding instructions</a:t>
            </a:r>
            <a:b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☐ Mental health/stress</a:t>
            </a:r>
            <a:b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☐ Other: ___________________</a:t>
            </a:r>
            <a:endParaRPr lang="en-US" sz="1000" dirty="0"/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7B5FD89F-1080-96AB-B2B5-E8D62F8CB6BD}"/>
              </a:ext>
            </a:extLst>
          </p:cNvPr>
          <p:cNvCxnSpPr>
            <a:cxnSpLocks/>
          </p:cNvCxnSpPr>
          <p:nvPr/>
        </p:nvCxnSpPr>
        <p:spPr>
          <a:xfrm>
            <a:off x="989135" y="2724553"/>
            <a:ext cx="2137525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4F420C35-EC81-84C9-286F-B94C19051163}"/>
              </a:ext>
            </a:extLst>
          </p:cNvPr>
          <p:cNvCxnSpPr>
            <a:cxnSpLocks/>
          </p:cNvCxnSpPr>
          <p:nvPr/>
        </p:nvCxnSpPr>
        <p:spPr>
          <a:xfrm>
            <a:off x="140298" y="2985108"/>
            <a:ext cx="3025691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3762C996-F052-D63F-D5D7-6CB1004AC1F6}"/>
              </a:ext>
            </a:extLst>
          </p:cNvPr>
          <p:cNvCxnSpPr>
            <a:cxnSpLocks/>
          </p:cNvCxnSpPr>
          <p:nvPr/>
        </p:nvCxnSpPr>
        <p:spPr>
          <a:xfrm>
            <a:off x="2222091" y="3458923"/>
            <a:ext cx="962238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1984BC76-E319-C2F4-A159-4A1F8B0B3B18}"/>
              </a:ext>
            </a:extLst>
          </p:cNvPr>
          <p:cNvCxnSpPr>
            <a:cxnSpLocks/>
          </p:cNvCxnSpPr>
          <p:nvPr/>
        </p:nvCxnSpPr>
        <p:spPr>
          <a:xfrm>
            <a:off x="1673234" y="5310294"/>
            <a:ext cx="1492755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75D279B6-48C1-5675-981D-64F49DC6BA1E}"/>
              </a:ext>
            </a:extLst>
          </p:cNvPr>
          <p:cNvCxnSpPr>
            <a:cxnSpLocks/>
          </p:cNvCxnSpPr>
          <p:nvPr/>
        </p:nvCxnSpPr>
        <p:spPr>
          <a:xfrm>
            <a:off x="158638" y="3225998"/>
            <a:ext cx="3025691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3BA41AAD-E53B-3E0E-1D52-0B3C81751EA7}"/>
              </a:ext>
            </a:extLst>
          </p:cNvPr>
          <p:cNvCxnSpPr>
            <a:cxnSpLocks/>
          </p:cNvCxnSpPr>
          <p:nvPr/>
        </p:nvCxnSpPr>
        <p:spPr>
          <a:xfrm>
            <a:off x="158638" y="3777313"/>
            <a:ext cx="3025691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7B41C4AF-8D3D-2B9D-35AB-6FCD1DA04C77}"/>
              </a:ext>
            </a:extLst>
          </p:cNvPr>
          <p:cNvCxnSpPr>
            <a:cxnSpLocks/>
          </p:cNvCxnSpPr>
          <p:nvPr/>
        </p:nvCxnSpPr>
        <p:spPr>
          <a:xfrm>
            <a:off x="176978" y="4018203"/>
            <a:ext cx="3025691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A83896F4-1E88-3413-1A41-8CC2CE3E6D57}"/>
              </a:ext>
            </a:extLst>
          </p:cNvPr>
          <p:cNvCxnSpPr>
            <a:cxnSpLocks/>
          </p:cNvCxnSpPr>
          <p:nvPr/>
        </p:nvCxnSpPr>
        <p:spPr>
          <a:xfrm>
            <a:off x="140298" y="5502875"/>
            <a:ext cx="3025691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CDCE4C92-0B3E-EC8C-82A8-35BA47B39C1B}"/>
              </a:ext>
            </a:extLst>
          </p:cNvPr>
          <p:cNvCxnSpPr>
            <a:cxnSpLocks/>
          </p:cNvCxnSpPr>
          <p:nvPr/>
        </p:nvCxnSpPr>
        <p:spPr>
          <a:xfrm>
            <a:off x="158638" y="5743765"/>
            <a:ext cx="3025691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87EF61AC-3D18-1E23-104B-3DC9E5181D58}"/>
              </a:ext>
            </a:extLst>
          </p:cNvPr>
          <p:cNvCxnSpPr>
            <a:cxnSpLocks/>
          </p:cNvCxnSpPr>
          <p:nvPr/>
        </p:nvCxnSpPr>
        <p:spPr>
          <a:xfrm>
            <a:off x="1956621" y="5934642"/>
            <a:ext cx="1246048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E55A59C6-87CB-0E92-D376-F217CCF1AED7}"/>
              </a:ext>
            </a:extLst>
          </p:cNvPr>
          <p:cNvCxnSpPr>
            <a:cxnSpLocks/>
          </p:cNvCxnSpPr>
          <p:nvPr/>
        </p:nvCxnSpPr>
        <p:spPr>
          <a:xfrm>
            <a:off x="176978" y="6127223"/>
            <a:ext cx="3025691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185958A4-15E1-2FA7-1F70-770C6272A445}"/>
              </a:ext>
            </a:extLst>
          </p:cNvPr>
          <p:cNvCxnSpPr>
            <a:cxnSpLocks/>
          </p:cNvCxnSpPr>
          <p:nvPr/>
        </p:nvCxnSpPr>
        <p:spPr>
          <a:xfrm>
            <a:off x="195318" y="6368113"/>
            <a:ext cx="3025691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TextBox 59">
            <a:extLst>
              <a:ext uri="{FF2B5EF4-FFF2-40B4-BE49-F238E27FC236}">
                <a16:creationId xmlns:a16="http://schemas.microsoft.com/office/drawing/2014/main" id="{83E5E2E7-29D0-C395-7D57-B9B5A88FA4D5}"/>
              </a:ext>
            </a:extLst>
          </p:cNvPr>
          <p:cNvSpPr txBox="1"/>
          <p:nvPr/>
        </p:nvSpPr>
        <p:spPr>
          <a:xfrm>
            <a:off x="3420113" y="2169278"/>
            <a:ext cx="3179606" cy="45704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O: Objective | </a:t>
            </a:r>
            <a:r>
              <a:rPr lang="en-US" sz="1200" i="1" dirty="0">
                <a:latin typeface="Arial" panose="020B0604020202020204" pitchFamily="34" charset="0"/>
                <a:cs typeface="Arial" panose="020B0604020202020204" pitchFamily="34" charset="0"/>
              </a:rPr>
              <a:t>What you observe</a:t>
            </a:r>
          </a:p>
          <a:p>
            <a:r>
              <a:rPr lang="en-US" sz="900" i="1" dirty="0">
                <a:latin typeface="Arial" panose="020B0604020202020204" pitchFamily="34" charset="0"/>
                <a:cs typeface="Arial" panose="020B0604020202020204" pitchFamily="34" charset="0"/>
              </a:rPr>
              <a:t>Facts not opinions</a:t>
            </a:r>
          </a:p>
          <a:p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Appearance/behavior (tired, anxious, engaged):</a:t>
            </a:r>
          </a:p>
          <a:p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Environmental observations (home safety, food availability, utilities, etc.):</a:t>
            </a:r>
          </a:p>
          <a:p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Documents reviewed: </a:t>
            </a:r>
          </a:p>
          <a:p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Discharge papers | Appointment slip | Medication List</a:t>
            </a:r>
          </a:p>
          <a:p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Other:</a:t>
            </a:r>
          </a:p>
          <a:p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Services already connected to:</a:t>
            </a:r>
          </a:p>
          <a:p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Attendance at appointment today: </a:t>
            </a:r>
          </a:p>
          <a:p>
            <a:pPr marL="628650" lvl="1" indent="-171450">
              <a:lnSpc>
                <a:spcPct val="90000"/>
              </a:lnSpc>
              <a:buFont typeface="Wingdings" pitchFamily="2" charset="2"/>
              <a:buChar char="q"/>
            </a:pPr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YES </a:t>
            </a:r>
          </a:p>
          <a:p>
            <a:pPr marL="628650" lvl="1" indent="-171450">
              <a:lnSpc>
                <a:spcPct val="90000"/>
              </a:lnSpc>
              <a:buFont typeface="Wingdings" pitchFamily="2" charset="2"/>
              <a:buChar char="q"/>
            </a:pPr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</a:p>
          <a:p>
            <a:pPr marL="628650" lvl="1" indent="-171450">
              <a:lnSpc>
                <a:spcPct val="90000"/>
              </a:lnSpc>
              <a:buFont typeface="Wingdings" pitchFamily="2" charset="2"/>
              <a:buChar char="q"/>
            </a:pPr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Other</a:t>
            </a:r>
            <a:b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81ADA5AE-5084-D612-77F7-1E12777B544D}"/>
              </a:ext>
            </a:extLst>
          </p:cNvPr>
          <p:cNvCxnSpPr>
            <a:cxnSpLocks/>
          </p:cNvCxnSpPr>
          <p:nvPr/>
        </p:nvCxnSpPr>
        <p:spPr>
          <a:xfrm>
            <a:off x="3510495" y="3088938"/>
            <a:ext cx="3025691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312D30F2-158C-E22C-BB60-3C404250CE62}"/>
              </a:ext>
            </a:extLst>
          </p:cNvPr>
          <p:cNvCxnSpPr>
            <a:cxnSpLocks/>
          </p:cNvCxnSpPr>
          <p:nvPr/>
        </p:nvCxnSpPr>
        <p:spPr>
          <a:xfrm>
            <a:off x="3528835" y="3329828"/>
            <a:ext cx="3025691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D79D78A5-34B7-636F-15AE-CA5C9811925C}"/>
              </a:ext>
            </a:extLst>
          </p:cNvPr>
          <p:cNvCxnSpPr>
            <a:cxnSpLocks/>
          </p:cNvCxnSpPr>
          <p:nvPr/>
        </p:nvCxnSpPr>
        <p:spPr>
          <a:xfrm>
            <a:off x="3510495" y="3944453"/>
            <a:ext cx="3025691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1D255660-F25F-1CA0-0CE1-C71BBB010BE9}"/>
              </a:ext>
            </a:extLst>
          </p:cNvPr>
          <p:cNvCxnSpPr>
            <a:cxnSpLocks/>
          </p:cNvCxnSpPr>
          <p:nvPr/>
        </p:nvCxnSpPr>
        <p:spPr>
          <a:xfrm>
            <a:off x="3528835" y="4185343"/>
            <a:ext cx="3025691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F9955F9E-693A-BF11-1DAB-6E5C5D980498}"/>
              </a:ext>
            </a:extLst>
          </p:cNvPr>
          <p:cNvCxnSpPr>
            <a:cxnSpLocks/>
          </p:cNvCxnSpPr>
          <p:nvPr/>
        </p:nvCxnSpPr>
        <p:spPr>
          <a:xfrm>
            <a:off x="3920279" y="4962101"/>
            <a:ext cx="2634247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D1401A82-4C1D-07F9-B297-DBDE0A03C155}"/>
              </a:ext>
            </a:extLst>
          </p:cNvPr>
          <p:cNvCxnSpPr>
            <a:cxnSpLocks/>
          </p:cNvCxnSpPr>
          <p:nvPr/>
        </p:nvCxnSpPr>
        <p:spPr>
          <a:xfrm>
            <a:off x="3528835" y="5494767"/>
            <a:ext cx="3025691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3371237F-28BC-A86A-9392-5E43FE4DED69}"/>
              </a:ext>
            </a:extLst>
          </p:cNvPr>
          <p:cNvCxnSpPr>
            <a:cxnSpLocks/>
          </p:cNvCxnSpPr>
          <p:nvPr/>
        </p:nvCxnSpPr>
        <p:spPr>
          <a:xfrm>
            <a:off x="3535496" y="5743765"/>
            <a:ext cx="3025691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71480A74-90EA-71BB-2C9A-30ED17AD1F8C}"/>
              </a:ext>
            </a:extLst>
          </p:cNvPr>
          <p:cNvCxnSpPr>
            <a:cxnSpLocks/>
          </p:cNvCxnSpPr>
          <p:nvPr/>
        </p:nvCxnSpPr>
        <p:spPr>
          <a:xfrm>
            <a:off x="4537589" y="6427978"/>
            <a:ext cx="1918566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9" name="Rectangle 1">
            <a:extLst>
              <a:ext uri="{FF2B5EF4-FFF2-40B4-BE49-F238E27FC236}">
                <a16:creationId xmlns:a16="http://schemas.microsoft.com/office/drawing/2014/main" id="{392E8FD0-DFA9-39B6-8FF7-018F0E0185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653" y="7146811"/>
            <a:ext cx="2237620" cy="11717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☐ Health education</a:t>
            </a:r>
          </a:p>
          <a:p>
            <a:pPr marL="0" marR="0" lvl="0" indent="0" algn="l" defTabSz="914400" rtl="0" eaLnBrk="0" fontAlgn="base" latinLnBrk="0" hangingPunct="0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☐ Care coordination</a:t>
            </a:r>
          </a:p>
          <a:p>
            <a:pPr marR="0" lvl="0" algn="l" defTabSz="914400" rtl="0" eaLnBrk="0" fontAlgn="base" latinLnBrk="0" hangingPunct="0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☐ Transportation</a:t>
            </a:r>
          </a:p>
          <a:p>
            <a:pPr marL="0" marR="0" lvl="0" indent="0" algn="l" defTabSz="914400" rtl="0" eaLnBrk="0" fontAlgn="base" latinLnBrk="0" hangingPunct="0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☐ Insurance/navigation</a:t>
            </a:r>
          </a:p>
          <a:p>
            <a:pPr marL="0" marR="0" lvl="0" indent="0" algn="l" defTabSz="914400" rtl="0" eaLnBrk="0" fontAlgn="base" latinLnBrk="0" hangingPunct="0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☐ Food assistance</a:t>
            </a:r>
          </a:p>
          <a:p>
            <a:pPr marL="0" marR="0" lvl="0" indent="0" algn="l" defTabSz="914400" rtl="0" eaLnBrk="0" fontAlgn="base" latinLnBrk="0" hangingPunct="0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☐ Housing support</a:t>
            </a:r>
          </a:p>
          <a:p>
            <a:pPr marL="0" marR="0" lvl="0" indent="0" algn="l" defTabSz="914400" rtl="0" eaLnBrk="0" fontAlgn="base" latinLnBrk="0" hangingPunct="0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☐ Mental health support</a:t>
            </a:r>
          </a:p>
          <a:p>
            <a:pPr marL="0" marR="0" lvl="0" indent="0" algn="l" defTabSz="914400" rtl="0" eaLnBrk="0" fontAlgn="base" latinLnBrk="0" hangingPunct="0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☐ Medication understanding</a:t>
            </a:r>
          </a:p>
          <a:p>
            <a:pPr marL="0" marR="0" lvl="0" indent="0" algn="l" defTabSz="914400" rtl="0" eaLnBrk="0" fontAlgn="base" latinLnBrk="0" hangingPunct="0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☐ Other: ______________________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A2BC9EDC-1586-370C-AA90-73700CF495C3}"/>
              </a:ext>
            </a:extLst>
          </p:cNvPr>
          <p:cNvSpPr txBox="1"/>
          <p:nvPr/>
        </p:nvSpPr>
        <p:spPr>
          <a:xfrm>
            <a:off x="50485" y="6646316"/>
            <a:ext cx="31659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A: Assessment | </a:t>
            </a:r>
            <a:r>
              <a:rPr lang="en-US" sz="1200" i="1" dirty="0">
                <a:latin typeface="Arial" panose="020B0604020202020204" pitchFamily="34" charset="0"/>
                <a:cs typeface="Arial" panose="020B0604020202020204" pitchFamily="34" charset="0"/>
              </a:rPr>
              <a:t>CHW perspective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BC7CB31C-27AB-DD18-D374-A8D9D24A232B}"/>
              </a:ext>
            </a:extLst>
          </p:cNvPr>
          <p:cNvSpPr txBox="1"/>
          <p:nvPr/>
        </p:nvSpPr>
        <p:spPr>
          <a:xfrm>
            <a:off x="40653" y="6948667"/>
            <a:ext cx="155363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b="1" dirty="0">
                <a:latin typeface="Arial" panose="020B0604020202020204" pitchFamily="34" charset="0"/>
                <a:cs typeface="Arial" panose="020B0604020202020204" pitchFamily="34" charset="0"/>
              </a:rPr>
              <a:t>Key Needs Identified: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9D9A326D-140C-CF7A-60D9-F511E7D7521C}"/>
              </a:ext>
            </a:extLst>
          </p:cNvPr>
          <p:cNvSpPr txBox="1"/>
          <p:nvPr/>
        </p:nvSpPr>
        <p:spPr>
          <a:xfrm>
            <a:off x="1756313" y="6956476"/>
            <a:ext cx="176095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1" dirty="0">
                <a:latin typeface="Arial" panose="020B0604020202020204" pitchFamily="34" charset="0"/>
                <a:cs typeface="Arial" panose="020B0604020202020204" pitchFamily="34" charset="0"/>
              </a:rPr>
              <a:t>Client Strengths &amp;</a:t>
            </a:r>
          </a:p>
          <a:p>
            <a:r>
              <a:rPr lang="en-US" sz="1050" b="1" dirty="0">
                <a:latin typeface="Arial" panose="020B0604020202020204" pitchFamily="34" charset="0"/>
                <a:cs typeface="Arial" panose="020B0604020202020204" pitchFamily="34" charset="0"/>
              </a:rPr>
              <a:t>Protective Factors:</a:t>
            </a:r>
          </a:p>
        </p:txBody>
      </p:sp>
      <p:sp>
        <p:nvSpPr>
          <p:cNvPr id="84" name="Rectangle 2">
            <a:extLst>
              <a:ext uri="{FF2B5EF4-FFF2-40B4-BE49-F238E27FC236}">
                <a16:creationId xmlns:a16="http://schemas.microsoft.com/office/drawing/2014/main" id="{409D8B2C-52C9-A944-347F-088B93039D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08163" y="7353927"/>
            <a:ext cx="1760954" cy="956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☐ Family support</a:t>
            </a:r>
          </a:p>
          <a:p>
            <a:pPr marL="0" marR="0" lvl="0" indent="0" algn="l" defTabSz="914400" rtl="0" eaLnBrk="0" fontAlgn="base" latinLnBrk="0" hangingPunct="0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☐ Motivated to change</a:t>
            </a:r>
          </a:p>
          <a:p>
            <a:pPr marL="0" marR="0" lvl="0" indent="0" algn="l" defTabSz="914400" rtl="0" eaLnBrk="0" fontAlgn="base" latinLnBrk="0" hangingPunct="0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☐ Stable housing</a:t>
            </a:r>
          </a:p>
          <a:p>
            <a:pPr marL="0" marR="0" lvl="0" indent="0" algn="l" defTabSz="914400" rtl="0" eaLnBrk="0" fontAlgn="base" latinLnBrk="0" hangingPunct="0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☐ Employment</a:t>
            </a:r>
          </a:p>
          <a:p>
            <a:pPr marL="0" marR="0" lvl="0" indent="0" algn="l" defTabSz="914400" rtl="0" eaLnBrk="0" fontAlgn="base" latinLnBrk="0" hangingPunct="0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☐ Prior success with care</a:t>
            </a:r>
          </a:p>
          <a:p>
            <a:pPr marL="0" marR="0" lvl="0" indent="0" algn="l" defTabSz="914400" rtl="0" eaLnBrk="0" fontAlgn="base" latinLnBrk="0" hangingPunct="0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☐ Community connections</a:t>
            </a:r>
          </a:p>
          <a:p>
            <a:pPr marL="0" marR="0" lvl="0" indent="0" algn="l" defTabSz="914400" rtl="0" eaLnBrk="0" fontAlgn="base" latinLnBrk="0" hangingPunct="0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☐ Other: ______________________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1E229A95-9CDB-E674-7D70-E268CC6BB89E}"/>
              </a:ext>
            </a:extLst>
          </p:cNvPr>
          <p:cNvSpPr txBox="1"/>
          <p:nvPr/>
        </p:nvSpPr>
        <p:spPr>
          <a:xfrm>
            <a:off x="3427896" y="7342094"/>
            <a:ext cx="3253468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Client appears to need support with______________</a:t>
            </a:r>
          </a:p>
          <a:p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____________________________________________________________________________________________________________________________________________________________________________while demonstrating strengths in_________________</a:t>
            </a:r>
          </a:p>
          <a:p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____________________________________________________________________________________________________________________________________________________________________________.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9BA96723-8BEE-1ED5-9D0E-9551E0F41911}"/>
              </a:ext>
            </a:extLst>
          </p:cNvPr>
          <p:cNvSpPr txBox="1"/>
          <p:nvPr/>
        </p:nvSpPr>
        <p:spPr>
          <a:xfrm>
            <a:off x="3331538" y="6920318"/>
            <a:ext cx="3356756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Readiness for next steps: 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☐ Low ☐ Moderate ☐ High</a:t>
            </a:r>
          </a:p>
        </p:txBody>
      </p: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E61C7B0A-4D74-8264-763F-643B27DBA920}"/>
              </a:ext>
            </a:extLst>
          </p:cNvPr>
          <p:cNvCxnSpPr>
            <a:cxnSpLocks/>
          </p:cNvCxnSpPr>
          <p:nvPr/>
        </p:nvCxnSpPr>
        <p:spPr>
          <a:xfrm>
            <a:off x="140298" y="8440775"/>
            <a:ext cx="1493180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90555899-B1CB-9E4A-2BF5-ABF4396E331B}"/>
              </a:ext>
            </a:extLst>
          </p:cNvPr>
          <p:cNvCxnSpPr>
            <a:cxnSpLocks/>
          </p:cNvCxnSpPr>
          <p:nvPr/>
        </p:nvCxnSpPr>
        <p:spPr>
          <a:xfrm>
            <a:off x="147484" y="8669375"/>
            <a:ext cx="1485994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A9E27906-A8E1-1E94-9141-A1E5BE181AFB}"/>
              </a:ext>
            </a:extLst>
          </p:cNvPr>
          <p:cNvCxnSpPr>
            <a:cxnSpLocks/>
          </p:cNvCxnSpPr>
          <p:nvPr/>
        </p:nvCxnSpPr>
        <p:spPr>
          <a:xfrm>
            <a:off x="140298" y="8885623"/>
            <a:ext cx="1485994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93">
            <a:extLst>
              <a:ext uri="{FF2B5EF4-FFF2-40B4-BE49-F238E27FC236}">
                <a16:creationId xmlns:a16="http://schemas.microsoft.com/office/drawing/2014/main" id="{BA93CBEB-2EFD-0E17-711F-BEBEAE81FACB}"/>
              </a:ext>
            </a:extLst>
          </p:cNvPr>
          <p:cNvCxnSpPr>
            <a:cxnSpLocks/>
          </p:cNvCxnSpPr>
          <p:nvPr/>
        </p:nvCxnSpPr>
        <p:spPr>
          <a:xfrm>
            <a:off x="1807391" y="8440775"/>
            <a:ext cx="1493180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9C8FCCF6-9AB5-5B08-E8C6-DCCC915B2243}"/>
              </a:ext>
            </a:extLst>
          </p:cNvPr>
          <p:cNvCxnSpPr>
            <a:cxnSpLocks/>
          </p:cNvCxnSpPr>
          <p:nvPr/>
        </p:nvCxnSpPr>
        <p:spPr>
          <a:xfrm>
            <a:off x="1814577" y="8669375"/>
            <a:ext cx="1485994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6CB7C19D-2989-2597-EB12-3C61F3857F39}"/>
              </a:ext>
            </a:extLst>
          </p:cNvPr>
          <p:cNvCxnSpPr>
            <a:cxnSpLocks/>
          </p:cNvCxnSpPr>
          <p:nvPr/>
        </p:nvCxnSpPr>
        <p:spPr>
          <a:xfrm>
            <a:off x="1807391" y="8885623"/>
            <a:ext cx="1485994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Picture 1">
            <a:extLst>
              <a:ext uri="{FF2B5EF4-FFF2-40B4-BE49-F238E27FC236}">
                <a16:creationId xmlns:a16="http://schemas.microsoft.com/office/drawing/2014/main" id="{1C1DB513-C410-85BE-6AEC-A9C361C85198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alphaModFix amt="17000"/>
          </a:blip>
          <a:stretch>
            <a:fillRect/>
          </a:stretch>
        </p:blipFill>
        <p:spPr>
          <a:xfrm>
            <a:off x="6131753" y="8408743"/>
            <a:ext cx="723246" cy="723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2707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A13D1B98-2AA8-0996-ECA0-9EE65C3DE318}"/>
              </a:ext>
            </a:extLst>
          </p:cNvPr>
          <p:cNvSpPr/>
          <p:nvPr/>
        </p:nvSpPr>
        <p:spPr>
          <a:xfrm>
            <a:off x="69350" y="76365"/>
            <a:ext cx="3278439" cy="8926880"/>
          </a:xfrm>
          <a:prstGeom prst="roundRect">
            <a:avLst>
              <a:gd name="adj" fmla="val 5705"/>
            </a:avLst>
          </a:prstGeom>
          <a:noFill/>
          <a:ln w="9525">
            <a:solidFill>
              <a:srgbClr val="BDB3A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D825A96-6F5C-03C4-D79C-689D90845E79}"/>
              </a:ext>
            </a:extLst>
          </p:cNvPr>
          <p:cNvSpPr txBox="1"/>
          <p:nvPr/>
        </p:nvSpPr>
        <p:spPr>
          <a:xfrm>
            <a:off x="69350" y="140755"/>
            <a:ext cx="3226216" cy="93564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P: Plan | </a:t>
            </a:r>
            <a:r>
              <a:rPr lang="en-US" sz="1200" i="1" dirty="0">
                <a:latin typeface="Arial" panose="020B0604020202020204" pitchFamily="34" charset="0"/>
                <a:cs typeface="Arial" panose="020B0604020202020204" pitchFamily="34" charset="0"/>
              </a:rPr>
              <a:t>What will happen next</a:t>
            </a:r>
          </a:p>
          <a:p>
            <a:r>
              <a:rPr lang="en-US" sz="1000" i="1" dirty="0">
                <a:latin typeface="Arial" panose="020B0604020202020204" pitchFamily="34" charset="0"/>
                <a:cs typeface="Arial" panose="020B0604020202020204" pitchFamily="34" charset="0"/>
              </a:rPr>
              <a:t>Specific, realistic, CHW-appropriate actions.</a:t>
            </a:r>
          </a:p>
          <a:p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Actions CHW will take:</a:t>
            </a:r>
          </a:p>
          <a:p>
            <a:endParaRPr lang="en-U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☐ Provide education on: _________________________________________</a:t>
            </a:r>
          </a:p>
          <a:p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☐ Refer to: _________________________________________</a:t>
            </a:r>
          </a:p>
          <a:p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☐ Schedule appointment with: __________________________________________</a:t>
            </a:r>
          </a:p>
          <a:p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☐ Assist with application (SNAP, Medicaid, etc.)</a:t>
            </a:r>
          </a:p>
          <a:p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___________________________________________</a:t>
            </a:r>
          </a:p>
          <a:p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☐ Arrange transportation</a:t>
            </a:r>
          </a:p>
          <a:p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___________________________________________</a:t>
            </a:r>
          </a:p>
          <a:p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☐ Follow up call/text</a:t>
            </a:r>
          </a:p>
          <a:p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___________________________________________</a:t>
            </a:r>
          </a:p>
          <a:p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☐ Accompany to appointment (if applicable)</a:t>
            </a:r>
          </a:p>
          <a:p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___________________________________________</a:t>
            </a:r>
          </a:p>
          <a:p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☐ Other: _________________________________________________________________________________________________________________________________</a:t>
            </a:r>
          </a:p>
          <a:p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Actions client agrees to take:</a:t>
            </a:r>
          </a:p>
          <a:p>
            <a:endParaRPr lang="en-U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Wingdings" pitchFamily="2" charset="2"/>
              <a:buChar char="q"/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____________________________________________________________________________________________________________________________________________________________________</a:t>
            </a:r>
          </a:p>
          <a:p>
            <a:pPr marL="171450" indent="-171450">
              <a:buFont typeface="Wingdings" pitchFamily="2" charset="2"/>
              <a:buChar char="q"/>
            </a:pP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Wingdings" pitchFamily="2" charset="2"/>
              <a:buChar char="q"/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____________________________________________________________________________________________________________________________________________________________________</a:t>
            </a:r>
          </a:p>
          <a:p>
            <a:pPr marL="171450" indent="-171450">
              <a:buFont typeface="Wingdings" pitchFamily="2" charset="2"/>
              <a:buChar char="q"/>
            </a:pP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Wingdings" pitchFamily="2" charset="2"/>
              <a:buChar char="q"/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____________________________________________________________________________________________________________________________________________________________________</a:t>
            </a:r>
          </a:p>
          <a:p>
            <a:pPr marL="171450" indent="-171450">
              <a:buFont typeface="Wingdings" pitchFamily="2" charset="2"/>
              <a:buChar char="q"/>
            </a:pP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Wingdings" pitchFamily="2" charset="2"/>
              <a:buChar char="q"/>
            </a:pP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Follow-up Plan:</a:t>
            </a:r>
          </a:p>
          <a:p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Date: _______________ Time:_______________</a:t>
            </a:r>
          </a:p>
          <a:p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Method: ☐ Phone ☐ Text ☐ Home visit ☐ Clinic</a:t>
            </a:r>
          </a:p>
          <a:p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☐ Other ____________________</a:t>
            </a:r>
            <a:endParaRPr lang="en-U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b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0F238FB0-4BCD-C8C1-5CBC-1144F7F0719D}"/>
              </a:ext>
            </a:extLst>
          </p:cNvPr>
          <p:cNvSpPr/>
          <p:nvPr/>
        </p:nvSpPr>
        <p:spPr>
          <a:xfrm>
            <a:off x="3429000" y="76365"/>
            <a:ext cx="3278439" cy="3208571"/>
          </a:xfrm>
          <a:prstGeom prst="roundRect">
            <a:avLst>
              <a:gd name="adj" fmla="val 5705"/>
            </a:avLst>
          </a:prstGeom>
          <a:noFill/>
          <a:ln w="9525">
            <a:solidFill>
              <a:srgbClr val="BDB3A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B37281A-9C20-ABA6-D154-9720488FEB3A}"/>
              </a:ext>
            </a:extLst>
          </p:cNvPr>
          <p:cNvSpPr txBox="1"/>
          <p:nvPr/>
        </p:nvSpPr>
        <p:spPr>
          <a:xfrm>
            <a:off x="3428998" y="103493"/>
            <a:ext cx="3278439" cy="32085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Reflection</a:t>
            </a:r>
          </a:p>
          <a:p>
            <a:pPr>
              <a:buNone/>
            </a:pPr>
            <a:endParaRPr 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What went well during this interaction?</a:t>
            </a:r>
          </a:p>
          <a:p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______________________________________________________________________________________________________________________________________________________________________________________________________________________________________________________</a:t>
            </a:r>
          </a:p>
          <a:p>
            <a:endParaRPr 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 What could you improve next time?</a:t>
            </a:r>
          </a:p>
          <a:p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______________________________________________________________________________________________________________________________________________________________________________________________________________________________________________________</a:t>
            </a:r>
          </a:p>
          <a:p>
            <a:pPr>
              <a:buFont typeface="+mj-lt"/>
              <a:buAutoNum type="arabicPeriod"/>
            </a:pPr>
            <a:endParaRPr 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 Did you stay within CHW scope? ☐ Yes ☐ Not sure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2B11FEB-D9E3-C8CF-087A-5E80CDBCAF67}"/>
              </a:ext>
            </a:extLst>
          </p:cNvPr>
          <p:cNvSpPr txBox="1"/>
          <p:nvPr/>
        </p:nvSpPr>
        <p:spPr>
          <a:xfrm>
            <a:off x="3428999" y="3394017"/>
            <a:ext cx="3278439" cy="56092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Notes</a:t>
            </a:r>
          </a:p>
          <a:p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______________________________________________________________________________________________________________________________________________________________________________________________________________________________________________________</a:t>
            </a:r>
          </a:p>
          <a:p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</a:t>
            </a:r>
          </a:p>
          <a:p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______________________________________________________________________________________________________________________________________________________________________________________________________________________________________________________</a:t>
            </a:r>
          </a:p>
          <a:p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______________________________________________________________________________________________________________________________________________________________________________________________________________________________________________________</a:t>
            </a:r>
          </a:p>
          <a:p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__________________________________________________________________________________</a:t>
            </a:r>
          </a:p>
          <a:p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957561E0-46E6-9482-0D4C-0218CD7B8859}"/>
              </a:ext>
            </a:extLst>
          </p:cNvPr>
          <p:cNvSpPr/>
          <p:nvPr/>
        </p:nvSpPr>
        <p:spPr>
          <a:xfrm>
            <a:off x="3428999" y="3366889"/>
            <a:ext cx="3278439" cy="5636356"/>
          </a:xfrm>
          <a:prstGeom prst="roundRect">
            <a:avLst>
              <a:gd name="adj" fmla="val 5705"/>
            </a:avLst>
          </a:prstGeom>
          <a:noFill/>
          <a:ln w="9525">
            <a:solidFill>
              <a:srgbClr val="BDB3A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16E18D0-EB82-B4C7-E4CB-522405C9892E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alphaModFix amt="17000"/>
          </a:blip>
          <a:stretch>
            <a:fillRect/>
          </a:stretch>
        </p:blipFill>
        <p:spPr>
          <a:xfrm>
            <a:off x="6131753" y="8408743"/>
            <a:ext cx="723246" cy="723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12435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45</TotalTime>
  <Words>405</Words>
  <Application>Microsoft Macintosh PowerPoint</Application>
  <PresentationFormat>Letter Paper (8.5x11 in)</PresentationFormat>
  <Paragraphs>140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Aptos</vt:lpstr>
      <vt:lpstr>Aptos Display</vt:lpstr>
      <vt:lpstr>Arial</vt:lpstr>
      <vt:lpstr>Open Sans SemiBold</vt:lpstr>
      <vt:lpstr>Wingdings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Monica Morphew</dc:creator>
  <cp:lastModifiedBy>Monica Morphew</cp:lastModifiedBy>
  <cp:revision>7</cp:revision>
  <cp:lastPrinted>2026-09-14T15:06:13Z</cp:lastPrinted>
  <dcterms:created xsi:type="dcterms:W3CDTF">2026-09-13T18:23:37Z</dcterms:created>
  <dcterms:modified xsi:type="dcterms:W3CDTF">2026-09-14T17:40:11Z</dcterms:modified>
</cp:coreProperties>
</file>