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333" r:id="rId2"/>
    <p:sldId id="320" r:id="rId3"/>
    <p:sldId id="321" r:id="rId4"/>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87" d="100"/>
          <a:sy n="87" d="100"/>
        </p:scale>
        <p:origin x="343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7FF56D-BDE4-7643-A6F5-A54A9E364F57}"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4192679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7FF56D-BDE4-7643-A6F5-A54A9E364F57}"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133742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7FF56D-BDE4-7643-A6F5-A54A9E364F57}"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3906751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7FF56D-BDE4-7643-A6F5-A54A9E364F57}"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617470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5"/>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7FF56D-BDE4-7643-A6F5-A54A9E364F57}" type="datetimeFigureOut">
              <a:rPr lang="en-US" smtClean="0"/>
              <a:t>9/14/26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3354078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7FF56D-BDE4-7643-A6F5-A54A9E364F57}" type="datetimeFigureOut">
              <a:rPr lang="en-US" smtClean="0"/>
              <a:t>9/14/26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1752191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7FF56D-BDE4-7643-A6F5-A54A9E364F57}" type="datetimeFigureOut">
              <a:rPr lang="en-US" smtClean="0"/>
              <a:t>9/14/26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2977464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8"/>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87FF56D-BDE4-7643-A6F5-A54A9E364F57}"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1352838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8"/>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87FF56D-BDE4-7643-A6F5-A54A9E364F57}"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3963796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7FF56D-BDE4-7643-A6F5-A54A9E364F57}"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3923984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3"/>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3"/>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7FF56D-BDE4-7643-A6F5-A54A9E364F57}"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08194-A445-5248-A033-1C6457D17822}" type="slidenum">
              <a:rPr lang="en-US" smtClean="0"/>
              <a:t>‹#›</a:t>
            </a:fld>
            <a:endParaRPr lang="en-US"/>
          </a:p>
        </p:txBody>
      </p:sp>
    </p:spTree>
    <p:extLst>
      <p:ext uri="{BB962C8B-B14F-4D97-AF65-F5344CB8AC3E}">
        <p14:creationId xmlns:p14="http://schemas.microsoft.com/office/powerpoint/2010/main" val="4286216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5"/>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7"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987FF56D-BDE4-7643-A6F5-A54A9E364F57}" type="datetimeFigureOut">
              <a:rPr lang="en-US" smtClean="0"/>
              <a:t>9/14/26</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AB008194-A445-5248-A033-1C6457D17822}" type="slidenum">
              <a:rPr lang="en-US" smtClean="0"/>
              <a:t>‹#›</a:t>
            </a:fld>
            <a:endParaRPr lang="en-US"/>
          </a:p>
        </p:txBody>
      </p:sp>
    </p:spTree>
    <p:extLst>
      <p:ext uri="{BB962C8B-B14F-4D97-AF65-F5344CB8AC3E}">
        <p14:creationId xmlns:p14="http://schemas.microsoft.com/office/powerpoint/2010/main" val="1883782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daltonsfoodpantry@gmail.com"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A3345-A541-4AE3-4CB2-C6C057A13B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F744C9-063E-6240-0838-8AE672B57929}"/>
              </a:ext>
            </a:extLst>
          </p:cNvPr>
          <p:cNvSpPr>
            <a:spLocks noGrp="1"/>
          </p:cNvSpPr>
          <p:nvPr>
            <p:ph type="ctrTitle"/>
          </p:nvPr>
        </p:nvSpPr>
        <p:spPr>
          <a:xfrm>
            <a:off x="404084" y="1586945"/>
            <a:ext cx="6049832" cy="5353665"/>
          </a:xfrm>
        </p:spPr>
        <p:txBody>
          <a:bodyPr anchor="t">
            <a:noAutofit/>
          </a:bodyPr>
          <a:lstStyle/>
          <a:p>
            <a:pPr algn="l"/>
            <a:r>
              <a:rPr lang="en-US" sz="1400" dirty="0">
                <a:latin typeface="Arial" panose="020B0604020202020204" pitchFamily="34" charset="0"/>
                <a:cs typeface="Arial" panose="020B0604020202020204" pitchFamily="34" charset="0"/>
              </a:rPr>
              <a:t>Now it’s your turn to put this into practice. Your task is to begin building your own </a:t>
            </a:r>
            <a:r>
              <a:rPr lang="en-US" sz="1400" b="1" dirty="0">
                <a:latin typeface="Arial" panose="020B0604020202020204" pitchFamily="34" charset="0"/>
                <a:cs typeface="Arial" panose="020B0604020202020204" pitchFamily="34" charset="0"/>
              </a:rPr>
              <a:t>resource map</a:t>
            </a:r>
            <a:r>
              <a:rPr lang="en-US" sz="1400" dirty="0">
                <a:latin typeface="Arial" panose="020B0604020202020204" pitchFamily="34" charset="0"/>
                <a:cs typeface="Arial" panose="020B0604020202020204" pitchFamily="34" charset="0"/>
              </a:rPr>
              <a:t>.</a:t>
            </a: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1. Use the layout in the provided </a:t>
            </a:r>
            <a:r>
              <a:rPr lang="en-US" sz="1400" dirty="0" err="1">
                <a:latin typeface="Arial" panose="020B0604020202020204" pitchFamily="34" charset="0"/>
                <a:cs typeface="Arial" panose="020B0604020202020204" pitchFamily="34" charset="0"/>
              </a:rPr>
              <a:t>Powerpoint</a:t>
            </a:r>
            <a:r>
              <a:rPr lang="en-US" sz="1400" dirty="0">
                <a:latin typeface="Arial" panose="020B0604020202020204" pitchFamily="34" charset="0"/>
                <a:cs typeface="Arial" panose="020B0604020202020204" pitchFamily="34" charset="0"/>
              </a:rPr>
              <a:t> slide to create your resource map. Start by identifying </a:t>
            </a:r>
            <a:r>
              <a:rPr lang="en-US" sz="1400" b="1" dirty="0">
                <a:latin typeface="Arial" panose="020B0604020202020204" pitchFamily="34" charset="0"/>
                <a:cs typeface="Arial" panose="020B0604020202020204" pitchFamily="34" charset="0"/>
              </a:rPr>
              <a:t>five resources in your area</a:t>
            </a:r>
            <a:r>
              <a:rPr lang="en-US" sz="1400" dirty="0">
                <a:latin typeface="Arial" panose="020B0604020202020204" pitchFamily="34" charset="0"/>
                <a:cs typeface="Arial" panose="020B0604020202020204" pitchFamily="34" charset="0"/>
              </a:rPr>
              <a:t> that you could use to support clients. These might include clinics, food banks, housing services, transportation programs, or community organizations.</a:t>
            </a: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2. For each resource, include </a:t>
            </a:r>
            <a:r>
              <a:rPr lang="en-US" sz="1400" b="1" dirty="0">
                <a:latin typeface="Arial" panose="020B0604020202020204" pitchFamily="34" charset="0"/>
                <a:cs typeface="Arial" panose="020B0604020202020204" pitchFamily="34" charset="0"/>
              </a:rPr>
              <a:t>critical contact information</a:t>
            </a:r>
            <a:r>
              <a:rPr lang="en-US" sz="1400" dirty="0">
                <a:latin typeface="Arial" panose="020B0604020202020204" pitchFamily="34" charset="0"/>
                <a:cs typeface="Arial" panose="020B0604020202020204" pitchFamily="34" charset="0"/>
              </a:rPr>
              <a:t>—</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location, phone number, hours, eligibility criteria, and any key details like languages offered.</a:t>
            </a: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3. For your map image, use whichever method is easiest and most practical for you. A screenshot from Google Maps with your selected locations marked or starred is perfectly acceptable for this project.</a:t>
            </a: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As you create your map, consider what format will best support your organization and accessibility moving forward in your role as a community health worker.</a:t>
            </a: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Because building a strong resource map isn’t just an exercise—</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it’s a tool you’ll use every day to better support your community.</a:t>
            </a: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See the next page for an example. </a:t>
            </a: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58A11EA-49AF-1C98-299B-F0B9C3D5F0DA}"/>
              </a:ext>
            </a:extLst>
          </p:cNvPr>
          <p:cNvSpPr txBox="1"/>
          <p:nvPr/>
        </p:nvSpPr>
        <p:spPr>
          <a:xfrm>
            <a:off x="1815125" y="739070"/>
            <a:ext cx="3076483" cy="400110"/>
          </a:xfrm>
          <a:prstGeom prst="rect">
            <a:avLst/>
          </a:prstGeom>
          <a:noFill/>
        </p:spPr>
        <p:txBody>
          <a:bodyPr wrap="none" rtlCol="0">
            <a:spAutoFit/>
          </a:bodyPr>
          <a:lstStyle/>
          <a:p>
            <a:r>
              <a:rPr lang="en-US" sz="2000" b="1" spc="300" dirty="0">
                <a:latin typeface="Open Sans SemiBold" pitchFamily="2" charset="0"/>
                <a:ea typeface="Open Sans SemiBold" pitchFamily="2" charset="0"/>
                <a:cs typeface="Open Sans SemiBold" pitchFamily="2" charset="0"/>
              </a:rPr>
              <a:t>The Resource Map</a:t>
            </a:r>
          </a:p>
        </p:txBody>
      </p:sp>
      <p:sp>
        <p:nvSpPr>
          <p:cNvPr id="3" name="TextBox 2">
            <a:extLst>
              <a:ext uri="{FF2B5EF4-FFF2-40B4-BE49-F238E27FC236}">
                <a16:creationId xmlns:a16="http://schemas.microsoft.com/office/drawing/2014/main" id="{22BDE1E1-394F-1C18-5BC0-6B8D8EAF1B11}"/>
              </a:ext>
            </a:extLst>
          </p:cNvPr>
          <p:cNvSpPr txBox="1"/>
          <p:nvPr/>
        </p:nvSpPr>
        <p:spPr>
          <a:xfrm>
            <a:off x="3429001" y="115915"/>
            <a:ext cx="3240542" cy="261610"/>
          </a:xfrm>
          <a:prstGeom prst="rect">
            <a:avLst/>
          </a:prstGeom>
          <a:noFill/>
        </p:spPr>
        <p:txBody>
          <a:bodyPr wrap="square" rtlCol="0">
            <a:spAutoFit/>
          </a:bodyPr>
          <a:lstStyle/>
          <a:p>
            <a:pPr algn="r"/>
            <a:r>
              <a:rPr lang="en-US" sz="1100" spc="300" dirty="0">
                <a:latin typeface="Open Sans Light" pitchFamily="2" charset="0"/>
                <a:ea typeface="Open Sans Light" pitchFamily="2" charset="0"/>
                <a:cs typeface="Open Sans Light" pitchFamily="2" charset="0"/>
              </a:rPr>
              <a:t>Service Coordination 2a</a:t>
            </a:r>
          </a:p>
        </p:txBody>
      </p:sp>
      <p:sp>
        <p:nvSpPr>
          <p:cNvPr id="5" name="Rounded Rectangle 4">
            <a:extLst>
              <a:ext uri="{FF2B5EF4-FFF2-40B4-BE49-F238E27FC236}">
                <a16:creationId xmlns:a16="http://schemas.microsoft.com/office/drawing/2014/main" id="{C7138A17-D561-B0D3-88B8-00B508970E1C}"/>
              </a:ext>
            </a:extLst>
          </p:cNvPr>
          <p:cNvSpPr/>
          <p:nvPr/>
        </p:nvSpPr>
        <p:spPr>
          <a:xfrm>
            <a:off x="140834" y="1263035"/>
            <a:ext cx="6425066" cy="5353665"/>
          </a:xfrm>
          <a:prstGeom prst="roundRect">
            <a:avLst/>
          </a:prstGeom>
          <a:noFill/>
          <a:ln w="9525">
            <a:solidFill>
              <a:srgbClr val="BDB3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0D37AA1-BFC6-8642-ABDF-32B04BC72BFB}"/>
              </a:ext>
            </a:extLst>
          </p:cNvPr>
          <p:cNvPicPr>
            <a:picLocks noChangeAspect="1"/>
          </p:cNvPicPr>
          <p:nvPr/>
        </p:nvPicPr>
        <p:blipFill>
          <a:blip r:embed="rId2">
            <a:duotone>
              <a:schemeClr val="bg2">
                <a:shade val="45000"/>
                <a:satMod val="135000"/>
              </a:schemeClr>
              <a:prstClr val="white"/>
            </a:duotone>
            <a:alphaModFix amt="17000"/>
          </a:blip>
          <a:stretch>
            <a:fillRect/>
          </a:stretch>
        </p:blipFill>
        <p:spPr>
          <a:xfrm>
            <a:off x="6131753" y="8408743"/>
            <a:ext cx="723246" cy="723246"/>
          </a:xfrm>
          <a:prstGeom prst="rect">
            <a:avLst/>
          </a:prstGeom>
        </p:spPr>
      </p:pic>
    </p:spTree>
    <p:extLst>
      <p:ext uri="{BB962C8B-B14F-4D97-AF65-F5344CB8AC3E}">
        <p14:creationId xmlns:p14="http://schemas.microsoft.com/office/powerpoint/2010/main" val="1038640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672FCB0E-9027-EB48-6D83-3B075E8EDE85}"/>
              </a:ext>
            </a:extLst>
          </p:cNvPr>
          <p:cNvGraphicFramePr>
            <a:graphicFrameLocks noGrp="1"/>
          </p:cNvGraphicFramePr>
          <p:nvPr/>
        </p:nvGraphicFramePr>
        <p:xfrm>
          <a:off x="84804" y="4822617"/>
          <a:ext cx="6688392" cy="4261875"/>
        </p:xfrm>
        <a:graphic>
          <a:graphicData uri="http://schemas.openxmlformats.org/drawingml/2006/table">
            <a:tbl>
              <a:tblPr firstRow="1" bandRow="1">
                <a:tableStyleId>{5940675A-B579-460E-94D1-54222C63F5DA}</a:tableStyleId>
              </a:tblPr>
              <a:tblGrid>
                <a:gridCol w="1451896">
                  <a:extLst>
                    <a:ext uri="{9D8B030D-6E8A-4147-A177-3AD203B41FA5}">
                      <a16:colId xmlns:a16="http://schemas.microsoft.com/office/drawing/2014/main" val="2795344942"/>
                    </a:ext>
                  </a:extLst>
                </a:gridCol>
                <a:gridCol w="1193800">
                  <a:extLst>
                    <a:ext uri="{9D8B030D-6E8A-4147-A177-3AD203B41FA5}">
                      <a16:colId xmlns:a16="http://schemas.microsoft.com/office/drawing/2014/main" val="1023788401"/>
                    </a:ext>
                  </a:extLst>
                </a:gridCol>
                <a:gridCol w="897603">
                  <a:extLst>
                    <a:ext uri="{9D8B030D-6E8A-4147-A177-3AD203B41FA5}">
                      <a16:colId xmlns:a16="http://schemas.microsoft.com/office/drawing/2014/main" val="2571463089"/>
                    </a:ext>
                  </a:extLst>
                </a:gridCol>
                <a:gridCol w="1070646">
                  <a:extLst>
                    <a:ext uri="{9D8B030D-6E8A-4147-A177-3AD203B41FA5}">
                      <a16:colId xmlns:a16="http://schemas.microsoft.com/office/drawing/2014/main" val="3790728851"/>
                    </a:ext>
                  </a:extLst>
                </a:gridCol>
                <a:gridCol w="986827">
                  <a:extLst>
                    <a:ext uri="{9D8B030D-6E8A-4147-A177-3AD203B41FA5}">
                      <a16:colId xmlns:a16="http://schemas.microsoft.com/office/drawing/2014/main" val="2496306487"/>
                    </a:ext>
                  </a:extLst>
                </a:gridCol>
                <a:gridCol w="1087620">
                  <a:extLst>
                    <a:ext uri="{9D8B030D-6E8A-4147-A177-3AD203B41FA5}">
                      <a16:colId xmlns:a16="http://schemas.microsoft.com/office/drawing/2014/main" val="1442983686"/>
                    </a:ext>
                  </a:extLst>
                </a:gridCol>
              </a:tblGrid>
              <a:tr h="818577">
                <a:tc>
                  <a:txBody>
                    <a:bodyPr/>
                    <a:lstStyle/>
                    <a:p>
                      <a:pPr algn="ctr"/>
                      <a:r>
                        <a:rPr lang="en-US" b="1" dirty="0">
                          <a:latin typeface="Arial" panose="020B0604020202020204" pitchFamily="34" charset="0"/>
                          <a:cs typeface="Arial" panose="020B0604020202020204" pitchFamily="34" charset="0"/>
                        </a:rPr>
                        <a:t>Name</a:t>
                      </a:r>
                    </a:p>
                  </a:txBody>
                  <a:tcPr>
                    <a:solidFill>
                      <a:srgbClr val="B5C2B9">
                        <a:alpha val="25000"/>
                      </a:srgbClr>
                    </a:solidFill>
                  </a:tcPr>
                </a:tc>
                <a:tc>
                  <a:txBody>
                    <a:bodyPr/>
                    <a:lstStyle/>
                    <a:p>
                      <a:pPr algn="ctr"/>
                      <a:r>
                        <a:rPr lang="en-US" b="1" dirty="0">
                          <a:latin typeface="Arial" panose="020B0604020202020204" pitchFamily="34" charset="0"/>
                          <a:cs typeface="Arial" panose="020B0604020202020204" pitchFamily="34" charset="0"/>
                        </a:rPr>
                        <a:t>Address</a:t>
                      </a:r>
                    </a:p>
                  </a:txBody>
                  <a:tcPr>
                    <a:solidFill>
                      <a:srgbClr val="B5C2B9">
                        <a:alpha val="25000"/>
                      </a:srgbClr>
                    </a:solidFill>
                  </a:tcPr>
                </a:tc>
                <a:tc>
                  <a:txBody>
                    <a:bodyPr/>
                    <a:lstStyle/>
                    <a:p>
                      <a:pPr algn="ctr"/>
                      <a:r>
                        <a:rPr lang="en-US" b="1" dirty="0">
                          <a:latin typeface="Arial" panose="020B0604020202020204" pitchFamily="34" charset="0"/>
                          <a:cs typeface="Arial" panose="020B0604020202020204" pitchFamily="34" charset="0"/>
                        </a:rPr>
                        <a:t>Phone Number</a:t>
                      </a:r>
                    </a:p>
                  </a:txBody>
                  <a:tcPr>
                    <a:solidFill>
                      <a:srgbClr val="B5C2B9">
                        <a:alpha val="25000"/>
                      </a:srgbClr>
                    </a:solidFill>
                  </a:tcPr>
                </a:tc>
                <a:tc>
                  <a:txBody>
                    <a:bodyPr/>
                    <a:lstStyle/>
                    <a:p>
                      <a:pPr algn="ctr"/>
                      <a:r>
                        <a:rPr lang="en-US" b="1" dirty="0">
                          <a:latin typeface="Arial" panose="020B0604020202020204" pitchFamily="34" charset="0"/>
                          <a:cs typeface="Arial" panose="020B0604020202020204" pitchFamily="34" charset="0"/>
                        </a:rPr>
                        <a:t>Hours</a:t>
                      </a:r>
                    </a:p>
                  </a:txBody>
                  <a:tcPr>
                    <a:solidFill>
                      <a:srgbClr val="B5C2B9">
                        <a:alpha val="25000"/>
                      </a:srgbClr>
                    </a:solidFill>
                  </a:tcPr>
                </a:tc>
                <a:tc>
                  <a:txBody>
                    <a:bodyPr/>
                    <a:lstStyle/>
                    <a:p>
                      <a:pPr algn="ctr"/>
                      <a:r>
                        <a:rPr lang="en-US" b="1" dirty="0">
                          <a:latin typeface="Arial" panose="020B0604020202020204" pitchFamily="34" charset="0"/>
                          <a:cs typeface="Arial" panose="020B0604020202020204" pitchFamily="34" charset="0"/>
                        </a:rPr>
                        <a:t>Eligibility Criteria</a:t>
                      </a:r>
                    </a:p>
                  </a:txBody>
                  <a:tcPr>
                    <a:solidFill>
                      <a:srgbClr val="B5C2B9">
                        <a:alpha val="25000"/>
                      </a:srgbClr>
                    </a:solidFill>
                  </a:tcPr>
                </a:tc>
                <a:tc>
                  <a:txBody>
                    <a:bodyPr/>
                    <a:lstStyle/>
                    <a:p>
                      <a:pPr algn="ctr"/>
                      <a:r>
                        <a:rPr lang="en-US" b="1" dirty="0">
                          <a:latin typeface="Arial" panose="020B0604020202020204" pitchFamily="34" charset="0"/>
                          <a:cs typeface="Arial" panose="020B0604020202020204" pitchFamily="34" charset="0"/>
                        </a:rPr>
                        <a:t>Key Details</a:t>
                      </a:r>
                    </a:p>
                    <a:p>
                      <a:pPr algn="ctr"/>
                      <a:r>
                        <a:rPr lang="en-US" sz="800" b="0" dirty="0">
                          <a:latin typeface="Arial" panose="020B0604020202020204" pitchFamily="34" charset="0"/>
                          <a:cs typeface="Arial" panose="020B0604020202020204" pitchFamily="34" charset="0"/>
                        </a:rPr>
                        <a:t>i.e. languages offered </a:t>
                      </a:r>
                    </a:p>
                  </a:txBody>
                  <a:tcPr>
                    <a:solidFill>
                      <a:srgbClr val="B5C2B9">
                        <a:alpha val="25000"/>
                      </a:srgbClr>
                    </a:solidFill>
                  </a:tcPr>
                </a:tc>
                <a:extLst>
                  <a:ext uri="{0D108BD9-81ED-4DB2-BD59-A6C34878D82A}">
                    <a16:rowId xmlns:a16="http://schemas.microsoft.com/office/drawing/2014/main" val="3798742888"/>
                  </a:ext>
                </a:extLst>
              </a:tr>
              <a:tr h="434347">
                <a:tc>
                  <a:txBody>
                    <a:bodyPr/>
                    <a:lstStyle/>
                    <a:p>
                      <a:pPr algn="ctr">
                        <a:buNone/>
                      </a:pPr>
                      <a:r>
                        <a:rPr lang="en-US" sz="800" b="1" dirty="0">
                          <a:solidFill>
                            <a:srgbClr val="000000"/>
                          </a:solidFill>
                          <a:effectLst/>
                          <a:latin typeface="Arial" panose="020B0604020202020204" pitchFamily="34" charset="0"/>
                          <a:cs typeface="Arial" panose="020B0604020202020204" pitchFamily="34" charset="0"/>
                        </a:rPr>
                        <a:t>9| Amazing Grace</a:t>
                      </a:r>
                      <a:endParaRPr lang="en-US" sz="800" dirty="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800">
                          <a:solidFill>
                            <a:srgbClr val="000000"/>
                          </a:solidFill>
                          <a:effectLst/>
                          <a:latin typeface="Arial" panose="020B0604020202020204" pitchFamily="34" charset="0"/>
                          <a:cs typeface="Arial" panose="020B0604020202020204" pitchFamily="34" charset="0"/>
                        </a:rPr>
                        <a:t>440 Ketcham St</a:t>
                      </a:r>
                      <a:endParaRPr lang="en-US" sz="80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800">
                          <a:solidFill>
                            <a:srgbClr val="000000"/>
                          </a:solidFill>
                          <a:effectLst/>
                          <a:latin typeface="Arial" panose="020B0604020202020204" pitchFamily="34" charset="0"/>
                          <a:cs typeface="Arial" panose="020B0604020202020204" pitchFamily="34" charset="0"/>
                        </a:rPr>
                        <a:t>(317) 955-2581</a:t>
                      </a:r>
                      <a:endParaRPr lang="en-US" sz="800">
                        <a:effectLst/>
                        <a:latin typeface="Arial" panose="020B0604020202020204" pitchFamily="34" charset="0"/>
                        <a:cs typeface="Arial" panose="020B0604020202020204" pitchFamily="34" charset="0"/>
                      </a:endParaRPr>
                    </a:p>
                  </a:txBody>
                  <a:tcPr marL="5997" marR="5997" marT="5997" marB="5997"/>
                </a:tc>
                <a:tc>
                  <a:txBody>
                    <a:bodyPr/>
                    <a:lstStyle/>
                    <a:p>
                      <a:pPr algn="ctr"/>
                      <a:r>
                        <a:rPr lang="en-US" sz="1000" dirty="0">
                          <a:latin typeface="Arial" panose="020B0604020202020204" pitchFamily="34" charset="0"/>
                          <a:cs typeface="Arial" panose="020B0604020202020204" pitchFamily="34" charset="0"/>
                        </a:rPr>
                        <a:t>Friday night </a:t>
                      </a:r>
                    </a:p>
                    <a:p>
                      <a:pPr algn="ctr"/>
                      <a:r>
                        <a:rPr lang="en-US" sz="1000" dirty="0">
                          <a:latin typeface="Arial" panose="020B0604020202020204" pitchFamily="34" charset="0"/>
                          <a:cs typeface="Arial" panose="020B0604020202020204" pitchFamily="34" charset="0"/>
                        </a:rPr>
                        <a:t>6-8:30 PM</a:t>
                      </a:r>
                    </a:p>
                  </a:txBody>
                  <a:tcPr/>
                </a:tc>
                <a:tc>
                  <a:txBody>
                    <a:bodyPr/>
                    <a:lstStyle/>
                    <a:p>
                      <a:pPr algn="ctr"/>
                      <a:endParaRPr lang="en-US" sz="900" dirty="0">
                        <a:latin typeface="Arial" panose="020B0604020202020204" pitchFamily="34" charset="0"/>
                        <a:cs typeface="Arial" panose="020B0604020202020204" pitchFamily="34" charset="0"/>
                      </a:endParaRPr>
                    </a:p>
                  </a:txBody>
                  <a:tcPr/>
                </a:tc>
                <a:tc>
                  <a:txBody>
                    <a:bodyPr/>
                    <a:lstStyle/>
                    <a:p>
                      <a:pPr algn="ctr"/>
                      <a:r>
                        <a:rPr lang="en-US" sz="900" dirty="0">
                          <a:latin typeface="Arial" panose="020B0604020202020204" pitchFamily="34" charset="0"/>
                          <a:cs typeface="Arial" panose="020B0604020202020204" pitchFamily="34" charset="0"/>
                          <a:hlinkClick r:id="rId2"/>
                        </a:rPr>
                        <a:t>daltonsfoodpantry@gmail.com</a:t>
                      </a:r>
                      <a:endParaRPr lang="en-US" sz="9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99628502"/>
                  </a:ext>
                </a:extLst>
              </a:tr>
              <a:tr h="646670">
                <a:tc>
                  <a:txBody>
                    <a:bodyPr/>
                    <a:lstStyle/>
                    <a:p>
                      <a:pPr algn="ctr">
                        <a:buNone/>
                      </a:pPr>
                      <a:r>
                        <a:rPr lang="en-US" sz="800" b="1" dirty="0">
                          <a:solidFill>
                            <a:srgbClr val="000000"/>
                          </a:solidFill>
                          <a:effectLst/>
                          <a:latin typeface="Arial" panose="020B0604020202020204" pitchFamily="34" charset="0"/>
                          <a:cs typeface="Arial" panose="020B0604020202020204" pitchFamily="34" charset="0"/>
                        </a:rPr>
                        <a:t>25 | Barnes United Methodist Church</a:t>
                      </a:r>
                      <a:endParaRPr lang="en-US" sz="800" dirty="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800">
                          <a:solidFill>
                            <a:srgbClr val="000000"/>
                          </a:solidFill>
                          <a:effectLst/>
                          <a:latin typeface="Arial" panose="020B0604020202020204" pitchFamily="34" charset="0"/>
                          <a:cs typeface="Arial" panose="020B0604020202020204" pitchFamily="34" charset="0"/>
                        </a:rPr>
                        <a:t>900 W 30th St</a:t>
                      </a:r>
                      <a:endParaRPr lang="en-US" sz="80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900">
                          <a:solidFill>
                            <a:srgbClr val="000000"/>
                          </a:solidFill>
                          <a:effectLst/>
                          <a:latin typeface="Arial" panose="020B0604020202020204" pitchFamily="34" charset="0"/>
                          <a:cs typeface="Arial" panose="020B0604020202020204" pitchFamily="34" charset="0"/>
                        </a:rPr>
                        <a:t>(317) 923-9197</a:t>
                      </a:r>
                      <a:endParaRPr lang="en-US" sz="900">
                        <a:effectLst/>
                        <a:latin typeface="Arial" panose="020B0604020202020204" pitchFamily="34" charset="0"/>
                        <a:cs typeface="Arial" panose="020B0604020202020204" pitchFamily="34" charset="0"/>
                      </a:endParaRPr>
                    </a:p>
                  </a:txBody>
                  <a:tcPr marL="5997" marR="5997" marT="5997" marB="5997"/>
                </a:tc>
                <a:tc>
                  <a:txBody>
                    <a:bodyPr/>
                    <a:lstStyle/>
                    <a:p>
                      <a:pPr algn="ctr"/>
                      <a:r>
                        <a:rPr lang="en-US" sz="900" dirty="0">
                          <a:latin typeface="Arial" panose="020B0604020202020204" pitchFamily="34" charset="0"/>
                          <a:cs typeface="Arial" panose="020B0604020202020204" pitchFamily="34" charset="0"/>
                        </a:rPr>
                        <a:t>3</a:t>
                      </a:r>
                      <a:r>
                        <a:rPr lang="en-US" sz="900" baseline="30000" dirty="0">
                          <a:latin typeface="Arial" panose="020B0604020202020204" pitchFamily="34" charset="0"/>
                          <a:cs typeface="Arial" panose="020B0604020202020204" pitchFamily="34" charset="0"/>
                        </a:rPr>
                        <a:t>rd</a:t>
                      </a:r>
                      <a:r>
                        <a:rPr lang="en-US" sz="900" dirty="0">
                          <a:latin typeface="Arial" panose="020B0604020202020204" pitchFamily="34" charset="0"/>
                          <a:cs typeface="Arial" panose="020B0604020202020204" pitchFamily="34" charset="0"/>
                        </a:rPr>
                        <a:t> Thursdays </a:t>
                      </a:r>
                    </a:p>
                    <a:p>
                      <a:pPr algn="ctr"/>
                      <a:r>
                        <a:rPr lang="en-US" sz="900" dirty="0">
                          <a:latin typeface="Arial" panose="020B0604020202020204" pitchFamily="34" charset="0"/>
                          <a:cs typeface="Arial" panose="020B0604020202020204" pitchFamily="34" charset="0"/>
                        </a:rPr>
                        <a:t>6-7:30 PM</a:t>
                      </a:r>
                    </a:p>
                  </a:txBody>
                  <a:tcPr/>
                </a:tc>
                <a:tc>
                  <a:txBody>
                    <a:bodyPr/>
                    <a:lstStyle/>
                    <a:p>
                      <a:pPr algn="ctr"/>
                      <a:endParaRPr lang="en-US" dirty="0"/>
                    </a:p>
                  </a:txBody>
                  <a:tcPr/>
                </a:tc>
                <a:tc>
                  <a:txBody>
                    <a:bodyPr/>
                    <a:lstStyle/>
                    <a:p>
                      <a:pPr algn="ctr"/>
                      <a:endParaRPr lang="en-US"/>
                    </a:p>
                  </a:txBody>
                  <a:tcPr/>
                </a:tc>
                <a:extLst>
                  <a:ext uri="{0D108BD9-81ED-4DB2-BD59-A6C34878D82A}">
                    <a16:rowId xmlns:a16="http://schemas.microsoft.com/office/drawing/2014/main" val="3562788786"/>
                  </a:ext>
                </a:extLst>
              </a:tr>
              <a:tr h="794748">
                <a:tc>
                  <a:txBody>
                    <a:bodyPr/>
                    <a:lstStyle/>
                    <a:p>
                      <a:pPr algn="ctr">
                        <a:buNone/>
                      </a:pPr>
                      <a:r>
                        <a:rPr lang="en-US" sz="800" b="1" dirty="0">
                          <a:solidFill>
                            <a:srgbClr val="000000"/>
                          </a:solidFill>
                          <a:effectLst/>
                          <a:latin typeface="Arial" panose="020B0604020202020204" pitchFamily="34" charset="0"/>
                          <a:cs typeface="Arial" panose="020B0604020202020204" pitchFamily="34" charset="0"/>
                        </a:rPr>
                        <a:t>27 | Boulevard Place Food Pantry</a:t>
                      </a:r>
                      <a:endParaRPr lang="en-US" sz="800" dirty="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800">
                          <a:solidFill>
                            <a:srgbClr val="000000"/>
                          </a:solidFill>
                          <a:effectLst/>
                          <a:latin typeface="Arial" panose="020B0604020202020204" pitchFamily="34" charset="0"/>
                          <a:cs typeface="Arial" panose="020B0604020202020204" pitchFamily="34" charset="0"/>
                        </a:rPr>
                        <a:t>4202 Boulevard Pl</a:t>
                      </a:r>
                      <a:endParaRPr lang="en-US" sz="80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800">
                          <a:solidFill>
                            <a:srgbClr val="000000"/>
                          </a:solidFill>
                          <a:effectLst/>
                          <a:latin typeface="Arial" panose="020B0604020202020204" pitchFamily="34" charset="0"/>
                          <a:cs typeface="Arial" panose="020B0604020202020204" pitchFamily="34" charset="0"/>
                        </a:rPr>
                        <a:t>(317) 924-3461</a:t>
                      </a:r>
                      <a:endParaRPr lang="en-US" sz="800">
                        <a:effectLst/>
                        <a:latin typeface="Arial" panose="020B0604020202020204" pitchFamily="34" charset="0"/>
                        <a:cs typeface="Arial" panose="020B0604020202020204" pitchFamily="34" charset="0"/>
                      </a:endParaRPr>
                    </a:p>
                  </a:txBody>
                  <a:tcPr marL="5997" marR="5997" marT="5997" marB="5997"/>
                </a:tc>
                <a:tc>
                  <a:txBody>
                    <a:bodyPr/>
                    <a:lstStyle/>
                    <a:p>
                      <a:pPr algn="ctr"/>
                      <a:r>
                        <a:rPr lang="en-US" sz="900" dirty="0">
                          <a:latin typeface="Arial" panose="020B0604020202020204" pitchFamily="34" charset="0"/>
                          <a:cs typeface="Arial" panose="020B0604020202020204" pitchFamily="34" charset="0"/>
                        </a:rPr>
                        <a:t>Wednesday: 10a-12p, Thursday: 10a-4p, Saturday: 9a-12p</a:t>
                      </a:r>
                    </a:p>
                  </a:txBody>
                  <a:tcPr/>
                </a:tc>
                <a:tc>
                  <a:txBody>
                    <a:bodyPr/>
                    <a:lstStyle/>
                    <a:p>
                      <a:pPr algn="ctr"/>
                      <a:r>
                        <a:rPr lang="en-US" sz="800" dirty="0">
                          <a:latin typeface="Arial" panose="020B0604020202020204" pitchFamily="34" charset="0"/>
                          <a:cs typeface="Arial" panose="020B0604020202020204" pitchFamily="34" charset="0"/>
                        </a:rPr>
                        <a:t>One visit per calendar week</a:t>
                      </a:r>
                    </a:p>
                  </a:txBody>
                  <a:tcPr/>
                </a:tc>
                <a:tc>
                  <a:txBody>
                    <a:bodyPr/>
                    <a:lstStyle/>
                    <a:p>
                      <a:pPr algn="ctr"/>
                      <a:r>
                        <a:rPr lang="en-US" sz="800" dirty="0">
                          <a:latin typeface="Arial" panose="020B0604020202020204" pitchFamily="34" charset="0"/>
                          <a:cs typeface="Arial" panose="020B0604020202020204" pitchFamily="34" charset="0"/>
                        </a:rPr>
                        <a:t>https://</a:t>
                      </a:r>
                      <a:r>
                        <a:rPr lang="en-US" sz="800" dirty="0" err="1">
                          <a:latin typeface="Arial" panose="020B0604020202020204" pitchFamily="34" charset="0"/>
                          <a:cs typeface="Arial" panose="020B0604020202020204" pitchFamily="34" charset="0"/>
                        </a:rPr>
                        <a:t>www.svdpindy.org</a:t>
                      </a:r>
                      <a:r>
                        <a:rPr lang="en-US" sz="800" dirty="0">
                          <a:latin typeface="Arial" panose="020B0604020202020204" pitchFamily="34" charset="0"/>
                          <a:cs typeface="Arial" panose="020B0604020202020204" pitchFamily="34" charset="0"/>
                        </a:rPr>
                        <a:t>/category/boulevard-place-food-pantry/</a:t>
                      </a:r>
                    </a:p>
                  </a:txBody>
                  <a:tcPr/>
                </a:tc>
                <a:extLst>
                  <a:ext uri="{0D108BD9-81ED-4DB2-BD59-A6C34878D82A}">
                    <a16:rowId xmlns:a16="http://schemas.microsoft.com/office/drawing/2014/main" val="4167611345"/>
                  </a:ext>
                </a:extLst>
              </a:tr>
              <a:tr h="414083">
                <a:tc>
                  <a:txBody>
                    <a:bodyPr/>
                    <a:lstStyle/>
                    <a:p>
                      <a:pPr algn="ctr">
                        <a:buNone/>
                      </a:pPr>
                      <a:r>
                        <a:rPr lang="en-US" sz="800" b="1" dirty="0">
                          <a:solidFill>
                            <a:srgbClr val="000000"/>
                          </a:solidFill>
                          <a:effectLst/>
                          <a:latin typeface="Arial" panose="020B0604020202020204" pitchFamily="34" charset="0"/>
                          <a:cs typeface="Arial" panose="020B0604020202020204" pitchFamily="34" charset="0"/>
                        </a:rPr>
                        <a:t>22 | Catholic Charities Indianapolis - Food Distribution Center</a:t>
                      </a:r>
                      <a:endParaRPr lang="en-US" sz="800" dirty="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800">
                          <a:solidFill>
                            <a:srgbClr val="000000"/>
                          </a:solidFill>
                          <a:effectLst/>
                          <a:latin typeface="Arial" panose="020B0604020202020204" pitchFamily="34" charset="0"/>
                          <a:cs typeface="Arial" panose="020B0604020202020204" pitchFamily="34" charset="0"/>
                        </a:rPr>
                        <a:t>1400 N Meridian St</a:t>
                      </a:r>
                      <a:endParaRPr lang="en-US" sz="80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800" dirty="0">
                          <a:solidFill>
                            <a:srgbClr val="000000"/>
                          </a:solidFill>
                          <a:effectLst/>
                          <a:latin typeface="Arial" panose="020B0604020202020204" pitchFamily="34" charset="0"/>
                          <a:cs typeface="Arial" panose="020B0604020202020204" pitchFamily="34" charset="0"/>
                        </a:rPr>
                        <a:t>(317) 236-1556</a:t>
                      </a:r>
                      <a:endParaRPr lang="en-US" sz="800" dirty="0">
                        <a:effectLst/>
                        <a:latin typeface="Arial" panose="020B0604020202020204" pitchFamily="34" charset="0"/>
                        <a:cs typeface="Arial" panose="020B0604020202020204" pitchFamily="34" charset="0"/>
                      </a:endParaRPr>
                    </a:p>
                  </a:txBody>
                  <a:tcPr marL="5997" marR="5997" marT="5997" marB="5997"/>
                </a:tc>
                <a:tc>
                  <a:txBody>
                    <a:bodyPr/>
                    <a:lstStyle/>
                    <a:p>
                      <a:pPr algn="ctr"/>
                      <a:endParaRPr lang="en-US" sz="900" dirty="0">
                        <a:latin typeface="Arial" panose="020B0604020202020204" pitchFamily="34" charset="0"/>
                        <a:cs typeface="Arial" panose="020B0604020202020204" pitchFamily="34" charset="0"/>
                      </a:endParaRPr>
                    </a:p>
                  </a:txBody>
                  <a:tcPr/>
                </a:tc>
                <a:tc>
                  <a:txBody>
                    <a:bodyPr/>
                    <a:lstStyle/>
                    <a:p>
                      <a:pPr algn="ctr"/>
                      <a:endParaRPr lang="en-US" sz="900" dirty="0">
                        <a:latin typeface="Arial" panose="020B0604020202020204" pitchFamily="34" charset="0"/>
                        <a:cs typeface="Arial" panose="020B0604020202020204" pitchFamily="34" charset="0"/>
                      </a:endParaRPr>
                    </a:p>
                  </a:txBody>
                  <a:tcPr/>
                </a:tc>
                <a:tc>
                  <a:txBody>
                    <a:bodyPr/>
                    <a:lstStyle/>
                    <a:p>
                      <a:pPr algn="ctr"/>
                      <a:r>
                        <a:rPr lang="en-US" sz="900" dirty="0">
                          <a:latin typeface="Arial" panose="020B0604020202020204" pitchFamily="34" charset="0"/>
                          <a:cs typeface="Arial" panose="020B0604020202020204" pitchFamily="34" charset="0"/>
                        </a:rPr>
                        <a:t>https://</a:t>
                      </a:r>
                      <a:r>
                        <a:rPr lang="en-US" sz="900" dirty="0" err="1">
                          <a:latin typeface="Arial" panose="020B0604020202020204" pitchFamily="34" charset="0"/>
                          <a:cs typeface="Arial" panose="020B0604020202020204" pitchFamily="34" charset="0"/>
                        </a:rPr>
                        <a:t>www.helpcreatehope.org</a:t>
                      </a:r>
                      <a:r>
                        <a:rPr lang="en-US" sz="900" dirty="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2081963122"/>
                  </a:ext>
                </a:extLst>
              </a:tr>
              <a:tr h="1153450">
                <a:tc>
                  <a:txBody>
                    <a:bodyPr/>
                    <a:lstStyle/>
                    <a:p>
                      <a:pPr algn="ctr">
                        <a:buNone/>
                      </a:pPr>
                      <a:r>
                        <a:rPr lang="en-US" sz="800" b="1" dirty="0">
                          <a:solidFill>
                            <a:srgbClr val="000000"/>
                          </a:solidFill>
                          <a:effectLst/>
                          <a:latin typeface="Arial" panose="020B0604020202020204" pitchFamily="34" charset="0"/>
                          <a:cs typeface="Arial" panose="020B0604020202020204" pitchFamily="34" charset="0"/>
                        </a:rPr>
                        <a:t>21 | Catholic Charities Indianapolis Food Pantry</a:t>
                      </a:r>
                      <a:endParaRPr lang="en-US" sz="800" dirty="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800">
                          <a:solidFill>
                            <a:srgbClr val="000000"/>
                          </a:solidFill>
                          <a:effectLst/>
                          <a:latin typeface="Arial" panose="020B0604020202020204" pitchFamily="34" charset="0"/>
                          <a:cs typeface="Arial" panose="020B0604020202020204" pitchFamily="34" charset="0"/>
                        </a:rPr>
                        <a:t>1435 N Illinois St</a:t>
                      </a:r>
                      <a:endParaRPr lang="en-US" sz="800">
                        <a:effectLst/>
                        <a:latin typeface="Arial" panose="020B0604020202020204" pitchFamily="34" charset="0"/>
                        <a:cs typeface="Arial" panose="020B0604020202020204" pitchFamily="34" charset="0"/>
                      </a:endParaRPr>
                    </a:p>
                  </a:txBody>
                  <a:tcPr marL="5997" marR="5997" marT="5997" marB="5997"/>
                </a:tc>
                <a:tc>
                  <a:txBody>
                    <a:bodyPr/>
                    <a:lstStyle/>
                    <a:p>
                      <a:pPr algn="ctr">
                        <a:buNone/>
                      </a:pPr>
                      <a:r>
                        <a:rPr lang="en-US" sz="800" dirty="0">
                          <a:solidFill>
                            <a:srgbClr val="000000"/>
                          </a:solidFill>
                          <a:effectLst/>
                          <a:latin typeface="Arial" panose="020B0604020202020204" pitchFamily="34" charset="0"/>
                          <a:cs typeface="Arial" panose="020B0604020202020204" pitchFamily="34" charset="0"/>
                        </a:rPr>
                        <a:t>(317) 236-1512</a:t>
                      </a:r>
                      <a:endParaRPr lang="en-US" sz="800" dirty="0">
                        <a:effectLst/>
                        <a:latin typeface="Arial" panose="020B0604020202020204" pitchFamily="34" charset="0"/>
                        <a:cs typeface="Arial" panose="020B0604020202020204" pitchFamily="34" charset="0"/>
                      </a:endParaRPr>
                    </a:p>
                  </a:txBody>
                  <a:tcPr marL="5997" marR="5997" marT="5997" marB="5997"/>
                </a:tc>
                <a:tc>
                  <a:txBody>
                    <a:bodyPr/>
                    <a:lstStyle/>
                    <a:p>
                      <a:pPr algn="ctr"/>
                      <a:r>
                        <a:rPr lang="en-US" sz="900" dirty="0">
                          <a:latin typeface="Arial" panose="020B0604020202020204" pitchFamily="34" charset="0"/>
                          <a:cs typeface="Arial" panose="020B0604020202020204" pitchFamily="34" charset="0"/>
                        </a:rPr>
                        <a:t>Monday 1p-3p and 5p-6p</a:t>
                      </a:r>
                    </a:p>
                    <a:p>
                      <a:pPr algn="ctr"/>
                      <a:endParaRPr lang="en-US" sz="900" dirty="0">
                        <a:latin typeface="Arial" panose="020B0604020202020204" pitchFamily="34" charset="0"/>
                        <a:cs typeface="Arial" panose="020B0604020202020204" pitchFamily="34" charset="0"/>
                      </a:endParaRPr>
                    </a:p>
                    <a:p>
                      <a:pPr algn="ctr"/>
                      <a:r>
                        <a:rPr lang="en-US" sz="900" dirty="0">
                          <a:latin typeface="Arial" panose="020B0604020202020204" pitchFamily="34" charset="0"/>
                          <a:cs typeface="Arial" panose="020B0604020202020204" pitchFamily="34" charset="0"/>
                        </a:rPr>
                        <a:t>Tuesday through Thursday 10a- 11a and 1p-3p</a:t>
                      </a:r>
                    </a:p>
                  </a:txBody>
                  <a:tcPr/>
                </a:tc>
                <a:tc>
                  <a:txBody>
                    <a:bodyPr/>
                    <a:lstStyle/>
                    <a:p>
                      <a:pPr algn="ctr"/>
                      <a:endParaRPr lang="en-US" sz="900" dirty="0">
                        <a:latin typeface="Arial" panose="020B0604020202020204" pitchFamily="34" charset="0"/>
                        <a:cs typeface="Arial" panose="020B0604020202020204" pitchFamily="34" charset="0"/>
                      </a:endParaRPr>
                    </a:p>
                  </a:txBody>
                  <a:tcPr/>
                </a:tc>
                <a:tc>
                  <a:txBody>
                    <a:bodyPr/>
                    <a:lstStyle/>
                    <a:p>
                      <a:pPr algn="ctr"/>
                      <a:endParaRPr lang="en-US" sz="9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65856896"/>
                  </a:ext>
                </a:extLst>
              </a:tr>
            </a:tbl>
          </a:graphicData>
        </a:graphic>
      </p:graphicFrame>
      <p:pic>
        <p:nvPicPr>
          <p:cNvPr id="14" name="Picture 13">
            <a:extLst>
              <a:ext uri="{FF2B5EF4-FFF2-40B4-BE49-F238E27FC236}">
                <a16:creationId xmlns:a16="http://schemas.microsoft.com/office/drawing/2014/main" id="{9AC2C4E6-BDE1-31D2-F71E-A3A2F3B12C99}"/>
              </a:ext>
            </a:extLst>
          </p:cNvPr>
          <p:cNvPicPr>
            <a:picLocks noChangeAspect="1"/>
          </p:cNvPicPr>
          <p:nvPr/>
        </p:nvPicPr>
        <p:blipFill>
          <a:blip r:embed="rId3"/>
          <a:srcRect t="1595" b="1"/>
          <a:stretch>
            <a:fillRect/>
          </a:stretch>
        </p:blipFill>
        <p:spPr>
          <a:xfrm>
            <a:off x="1388766" y="691416"/>
            <a:ext cx="4471259" cy="4024122"/>
          </a:xfrm>
          <a:prstGeom prst="rect">
            <a:avLst/>
          </a:prstGeom>
        </p:spPr>
      </p:pic>
      <p:pic>
        <p:nvPicPr>
          <p:cNvPr id="11" name="Picture 10">
            <a:extLst>
              <a:ext uri="{FF2B5EF4-FFF2-40B4-BE49-F238E27FC236}">
                <a16:creationId xmlns:a16="http://schemas.microsoft.com/office/drawing/2014/main" id="{987F7A6D-C014-A625-9F10-53CDF8BD9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2366" y="2652194"/>
            <a:ext cx="434035" cy="434035"/>
          </a:xfrm>
          <a:prstGeom prst="rect">
            <a:avLst/>
          </a:prstGeom>
        </p:spPr>
      </p:pic>
      <p:sp>
        <p:nvSpPr>
          <p:cNvPr id="16" name="TextBox 15">
            <a:extLst>
              <a:ext uri="{FF2B5EF4-FFF2-40B4-BE49-F238E27FC236}">
                <a16:creationId xmlns:a16="http://schemas.microsoft.com/office/drawing/2014/main" id="{7A2AC798-DD76-2111-37C1-AC475F48EFC2}"/>
              </a:ext>
            </a:extLst>
          </p:cNvPr>
          <p:cNvSpPr txBox="1"/>
          <p:nvPr/>
        </p:nvSpPr>
        <p:spPr>
          <a:xfrm>
            <a:off x="5691308" y="8144807"/>
            <a:ext cx="1081888" cy="307777"/>
          </a:xfrm>
          <a:prstGeom prst="rect">
            <a:avLst/>
          </a:prstGeom>
          <a:noFill/>
        </p:spPr>
        <p:txBody>
          <a:bodyPr wrap="square">
            <a:spAutoFit/>
          </a:bodyPr>
          <a:lstStyle/>
          <a:p>
            <a:r>
              <a:rPr lang="en-US" sz="700" dirty="0">
                <a:latin typeface="Arial" panose="020B0604020202020204" pitchFamily="34" charset="0"/>
                <a:cs typeface="Arial" panose="020B0604020202020204" pitchFamily="34" charset="0"/>
              </a:rPr>
              <a:t>https://</a:t>
            </a:r>
            <a:r>
              <a:rPr lang="en-US" sz="700" dirty="0" err="1">
                <a:latin typeface="Arial" panose="020B0604020202020204" pitchFamily="34" charset="0"/>
                <a:cs typeface="Arial" panose="020B0604020202020204" pitchFamily="34" charset="0"/>
              </a:rPr>
              <a:t>helpcreatehope.org</a:t>
            </a:r>
            <a:r>
              <a:rPr lang="en-US" sz="700" dirty="0">
                <a:latin typeface="Arial" panose="020B0604020202020204" pitchFamily="34" charset="0"/>
                <a:cs typeface="Arial" panose="020B0604020202020204" pitchFamily="34" charset="0"/>
              </a:rPr>
              <a:t>/crisis-office</a:t>
            </a:r>
          </a:p>
        </p:txBody>
      </p:sp>
      <p:sp>
        <p:nvSpPr>
          <p:cNvPr id="2" name="TextBox 1">
            <a:extLst>
              <a:ext uri="{FF2B5EF4-FFF2-40B4-BE49-F238E27FC236}">
                <a16:creationId xmlns:a16="http://schemas.microsoft.com/office/drawing/2014/main" id="{450ABF54-7EE7-FA4F-9252-D46B0F927249}"/>
              </a:ext>
            </a:extLst>
          </p:cNvPr>
          <p:cNvSpPr txBox="1"/>
          <p:nvPr/>
        </p:nvSpPr>
        <p:spPr>
          <a:xfrm>
            <a:off x="3429001" y="115915"/>
            <a:ext cx="3240542" cy="261610"/>
          </a:xfrm>
          <a:prstGeom prst="rect">
            <a:avLst/>
          </a:prstGeom>
          <a:noFill/>
        </p:spPr>
        <p:txBody>
          <a:bodyPr wrap="square" rtlCol="0">
            <a:spAutoFit/>
          </a:bodyPr>
          <a:lstStyle/>
          <a:p>
            <a:pPr algn="r"/>
            <a:r>
              <a:rPr lang="en-US" sz="1100" spc="300" dirty="0">
                <a:latin typeface="Open Sans Light" pitchFamily="2" charset="0"/>
                <a:ea typeface="Open Sans Light" pitchFamily="2" charset="0"/>
                <a:cs typeface="Open Sans Light" pitchFamily="2" charset="0"/>
              </a:rPr>
              <a:t>Service Coordination 2a</a:t>
            </a:r>
          </a:p>
        </p:txBody>
      </p:sp>
      <p:pic>
        <p:nvPicPr>
          <p:cNvPr id="3" name="Picture 2">
            <a:extLst>
              <a:ext uri="{FF2B5EF4-FFF2-40B4-BE49-F238E27FC236}">
                <a16:creationId xmlns:a16="http://schemas.microsoft.com/office/drawing/2014/main" id="{22B376C4-C55F-8B60-D6CA-71E0514F49C7}"/>
              </a:ext>
            </a:extLst>
          </p:cNvPr>
          <p:cNvPicPr>
            <a:picLocks noChangeAspect="1"/>
          </p:cNvPicPr>
          <p:nvPr/>
        </p:nvPicPr>
        <p:blipFill>
          <a:blip r:embed="rId5">
            <a:duotone>
              <a:schemeClr val="bg2">
                <a:shade val="45000"/>
                <a:satMod val="135000"/>
              </a:schemeClr>
              <a:prstClr val="white"/>
            </a:duotone>
            <a:alphaModFix amt="17000"/>
          </a:blip>
          <a:stretch>
            <a:fillRect/>
          </a:stretch>
        </p:blipFill>
        <p:spPr>
          <a:xfrm>
            <a:off x="6131753" y="8408743"/>
            <a:ext cx="723246" cy="723246"/>
          </a:xfrm>
          <a:prstGeom prst="rect">
            <a:avLst/>
          </a:prstGeom>
        </p:spPr>
      </p:pic>
    </p:spTree>
    <p:extLst>
      <p:ext uri="{BB962C8B-B14F-4D97-AF65-F5344CB8AC3E}">
        <p14:creationId xmlns:p14="http://schemas.microsoft.com/office/powerpoint/2010/main" val="705389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BF9D5-B1E7-134B-3F8A-33712C27DF27}"/>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2D66AFE1-4DE3-F8DB-4FDD-5CA8E302CA51}"/>
              </a:ext>
            </a:extLst>
          </p:cNvPr>
          <p:cNvGraphicFramePr>
            <a:graphicFrameLocks noGrp="1"/>
          </p:cNvGraphicFramePr>
          <p:nvPr/>
        </p:nvGraphicFramePr>
        <p:xfrm>
          <a:off x="84804" y="3530850"/>
          <a:ext cx="6688392" cy="5506000"/>
        </p:xfrm>
        <a:graphic>
          <a:graphicData uri="http://schemas.openxmlformats.org/drawingml/2006/table">
            <a:tbl>
              <a:tblPr firstRow="1" bandRow="1">
                <a:tableStyleId>{5940675A-B579-460E-94D1-54222C63F5DA}</a:tableStyleId>
              </a:tblPr>
              <a:tblGrid>
                <a:gridCol w="1272048">
                  <a:extLst>
                    <a:ext uri="{9D8B030D-6E8A-4147-A177-3AD203B41FA5}">
                      <a16:colId xmlns:a16="http://schemas.microsoft.com/office/drawing/2014/main" val="2795344942"/>
                    </a:ext>
                  </a:extLst>
                </a:gridCol>
                <a:gridCol w="1238864">
                  <a:extLst>
                    <a:ext uri="{9D8B030D-6E8A-4147-A177-3AD203B41FA5}">
                      <a16:colId xmlns:a16="http://schemas.microsoft.com/office/drawing/2014/main" val="1023788401"/>
                    </a:ext>
                  </a:extLst>
                </a:gridCol>
                <a:gridCol w="1032387">
                  <a:extLst>
                    <a:ext uri="{9D8B030D-6E8A-4147-A177-3AD203B41FA5}">
                      <a16:colId xmlns:a16="http://schemas.microsoft.com/office/drawing/2014/main" val="2571463089"/>
                    </a:ext>
                  </a:extLst>
                </a:gridCol>
                <a:gridCol w="1017639">
                  <a:extLst>
                    <a:ext uri="{9D8B030D-6E8A-4147-A177-3AD203B41FA5}">
                      <a16:colId xmlns:a16="http://schemas.microsoft.com/office/drawing/2014/main" val="3790728851"/>
                    </a:ext>
                  </a:extLst>
                </a:gridCol>
                <a:gridCol w="1012722">
                  <a:extLst>
                    <a:ext uri="{9D8B030D-6E8A-4147-A177-3AD203B41FA5}">
                      <a16:colId xmlns:a16="http://schemas.microsoft.com/office/drawing/2014/main" val="2496306487"/>
                    </a:ext>
                  </a:extLst>
                </a:gridCol>
                <a:gridCol w="1114732">
                  <a:extLst>
                    <a:ext uri="{9D8B030D-6E8A-4147-A177-3AD203B41FA5}">
                      <a16:colId xmlns:a16="http://schemas.microsoft.com/office/drawing/2014/main" val="1442983686"/>
                    </a:ext>
                  </a:extLst>
                </a:gridCol>
              </a:tblGrid>
              <a:tr h="579965">
                <a:tc>
                  <a:txBody>
                    <a:bodyPr/>
                    <a:lstStyle/>
                    <a:p>
                      <a:r>
                        <a:rPr lang="en-US" sz="1200" b="1" dirty="0">
                          <a:latin typeface="Arial" panose="020B0604020202020204" pitchFamily="34" charset="0"/>
                          <a:cs typeface="Arial" panose="020B0604020202020204" pitchFamily="34" charset="0"/>
                        </a:rPr>
                        <a:t>Name</a:t>
                      </a:r>
                    </a:p>
                  </a:txBody>
                  <a:tcPr/>
                </a:tc>
                <a:tc>
                  <a:txBody>
                    <a:bodyPr/>
                    <a:lstStyle/>
                    <a:p>
                      <a:r>
                        <a:rPr lang="en-US" sz="1200" b="1" dirty="0">
                          <a:latin typeface="Arial" panose="020B0604020202020204" pitchFamily="34" charset="0"/>
                          <a:cs typeface="Arial" panose="020B0604020202020204" pitchFamily="34" charset="0"/>
                        </a:rPr>
                        <a:t>Address</a:t>
                      </a:r>
                    </a:p>
                  </a:txBody>
                  <a:tcPr/>
                </a:tc>
                <a:tc>
                  <a:txBody>
                    <a:bodyPr/>
                    <a:lstStyle/>
                    <a:p>
                      <a:r>
                        <a:rPr lang="en-US" sz="1200" b="1" dirty="0">
                          <a:latin typeface="Arial" panose="020B0604020202020204" pitchFamily="34" charset="0"/>
                          <a:cs typeface="Arial" panose="020B0604020202020204" pitchFamily="34" charset="0"/>
                        </a:rPr>
                        <a:t>Phone Number</a:t>
                      </a:r>
                    </a:p>
                  </a:txBody>
                  <a:tcPr/>
                </a:tc>
                <a:tc>
                  <a:txBody>
                    <a:bodyPr/>
                    <a:lstStyle/>
                    <a:p>
                      <a:r>
                        <a:rPr lang="en-US" sz="1200" b="1" dirty="0">
                          <a:latin typeface="Arial" panose="020B0604020202020204" pitchFamily="34" charset="0"/>
                          <a:cs typeface="Arial" panose="020B0604020202020204" pitchFamily="34" charset="0"/>
                        </a:rPr>
                        <a:t>Hours</a:t>
                      </a:r>
                    </a:p>
                  </a:txBody>
                  <a:tcPr/>
                </a:tc>
                <a:tc>
                  <a:txBody>
                    <a:bodyPr/>
                    <a:lstStyle/>
                    <a:p>
                      <a:r>
                        <a:rPr lang="en-US" sz="1200" b="1" dirty="0">
                          <a:latin typeface="Arial" panose="020B0604020202020204" pitchFamily="34" charset="0"/>
                          <a:cs typeface="Arial" panose="020B0604020202020204" pitchFamily="34" charset="0"/>
                        </a:rPr>
                        <a:t>Eligibility Criteria</a:t>
                      </a:r>
                    </a:p>
                  </a:txBody>
                  <a:tcPr/>
                </a:tc>
                <a:tc>
                  <a:txBody>
                    <a:bodyPr/>
                    <a:lstStyle/>
                    <a:p>
                      <a:r>
                        <a:rPr lang="en-US" sz="1200" b="1" dirty="0">
                          <a:latin typeface="Arial" panose="020B0604020202020204" pitchFamily="34" charset="0"/>
                          <a:cs typeface="Arial" panose="020B0604020202020204" pitchFamily="34" charset="0"/>
                        </a:rPr>
                        <a:t>Key Details</a:t>
                      </a:r>
                    </a:p>
                    <a:p>
                      <a:r>
                        <a:rPr lang="en-US" sz="900" b="0" dirty="0">
                          <a:latin typeface="Arial" panose="020B0604020202020204" pitchFamily="34" charset="0"/>
                          <a:cs typeface="Arial" panose="020B0604020202020204" pitchFamily="34" charset="0"/>
                        </a:rPr>
                        <a:t>i.e. languages offered </a:t>
                      </a:r>
                    </a:p>
                  </a:txBody>
                  <a:tcPr/>
                </a:tc>
                <a:extLst>
                  <a:ext uri="{0D108BD9-81ED-4DB2-BD59-A6C34878D82A}">
                    <a16:rowId xmlns:a16="http://schemas.microsoft.com/office/drawing/2014/main" val="3798742888"/>
                  </a:ext>
                </a:extLst>
              </a:tr>
              <a:tr h="985207">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dirty="0"/>
                    </a:p>
                  </a:txBody>
                  <a:tcPr/>
                </a:tc>
                <a:extLst>
                  <a:ext uri="{0D108BD9-81ED-4DB2-BD59-A6C34878D82A}">
                    <a16:rowId xmlns:a16="http://schemas.microsoft.com/office/drawing/2014/main" val="3899628502"/>
                  </a:ext>
                </a:extLst>
              </a:tr>
              <a:tr h="985207">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extLst>
                  <a:ext uri="{0D108BD9-81ED-4DB2-BD59-A6C34878D82A}">
                    <a16:rowId xmlns:a16="http://schemas.microsoft.com/office/drawing/2014/main" val="3562788786"/>
                  </a:ext>
                </a:extLst>
              </a:tr>
              <a:tr h="985207">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dirty="0"/>
                    </a:p>
                  </a:txBody>
                  <a:tcPr/>
                </a:tc>
                <a:extLst>
                  <a:ext uri="{0D108BD9-81ED-4DB2-BD59-A6C34878D82A}">
                    <a16:rowId xmlns:a16="http://schemas.microsoft.com/office/drawing/2014/main" val="4167611345"/>
                  </a:ext>
                </a:extLst>
              </a:tr>
              <a:tr h="985207">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extLst>
                  <a:ext uri="{0D108BD9-81ED-4DB2-BD59-A6C34878D82A}">
                    <a16:rowId xmlns:a16="http://schemas.microsoft.com/office/drawing/2014/main" val="2081963122"/>
                  </a:ext>
                </a:extLst>
              </a:tr>
              <a:tr h="985207">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2465856896"/>
                  </a:ext>
                </a:extLst>
              </a:tr>
            </a:tbl>
          </a:graphicData>
        </a:graphic>
      </p:graphicFrame>
      <p:sp>
        <p:nvSpPr>
          <p:cNvPr id="7" name="Rectangle 6">
            <a:extLst>
              <a:ext uri="{FF2B5EF4-FFF2-40B4-BE49-F238E27FC236}">
                <a16:creationId xmlns:a16="http://schemas.microsoft.com/office/drawing/2014/main" id="{69B5CC07-1D92-E463-63DE-6ED1FD9ECFF5}"/>
              </a:ext>
            </a:extLst>
          </p:cNvPr>
          <p:cNvSpPr/>
          <p:nvPr/>
        </p:nvSpPr>
        <p:spPr>
          <a:xfrm>
            <a:off x="84804" y="85135"/>
            <a:ext cx="6688392" cy="3404824"/>
          </a:xfrm>
          <a:prstGeom prst="rect">
            <a:avLst/>
          </a:prstGeom>
          <a:noFill/>
          <a:ln w="9525">
            <a:solidFill>
              <a:srgbClr val="BDB3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5AFBAA6-FA58-0223-3AD3-515EBF0EC363}"/>
              </a:ext>
            </a:extLst>
          </p:cNvPr>
          <p:cNvSpPr txBox="1"/>
          <p:nvPr/>
        </p:nvSpPr>
        <p:spPr>
          <a:xfrm>
            <a:off x="2782028" y="1286329"/>
            <a:ext cx="1293944" cy="276999"/>
          </a:xfrm>
          <a:prstGeom prst="rect">
            <a:avLst/>
          </a:prstGeom>
          <a:noFill/>
        </p:spPr>
        <p:txBody>
          <a:bodyPr wrap="none" rtlCol="0">
            <a:spAutoFit/>
          </a:bodyPr>
          <a:lstStyle/>
          <a:p>
            <a:r>
              <a:rPr lang="en-US" sz="1200" dirty="0">
                <a:solidFill>
                  <a:schemeClr val="bg1">
                    <a:lumMod val="85000"/>
                  </a:schemeClr>
                </a:solidFill>
                <a:latin typeface="Arial" panose="020B0604020202020204" pitchFamily="34" charset="0"/>
                <a:cs typeface="Arial" panose="020B0604020202020204" pitchFamily="34" charset="0"/>
              </a:rPr>
              <a:t>Paste Map Here</a:t>
            </a:r>
          </a:p>
        </p:txBody>
      </p:sp>
      <p:pic>
        <p:nvPicPr>
          <p:cNvPr id="2" name="Picture 1">
            <a:extLst>
              <a:ext uri="{FF2B5EF4-FFF2-40B4-BE49-F238E27FC236}">
                <a16:creationId xmlns:a16="http://schemas.microsoft.com/office/drawing/2014/main" id="{A967F157-B7DF-843E-DD2A-AC4D079EC5EB}"/>
              </a:ext>
            </a:extLst>
          </p:cNvPr>
          <p:cNvPicPr>
            <a:picLocks noChangeAspect="1"/>
          </p:cNvPicPr>
          <p:nvPr/>
        </p:nvPicPr>
        <p:blipFill>
          <a:blip r:embed="rId2">
            <a:duotone>
              <a:schemeClr val="bg2">
                <a:shade val="45000"/>
                <a:satMod val="135000"/>
              </a:schemeClr>
              <a:prstClr val="white"/>
            </a:duotone>
            <a:alphaModFix amt="17000"/>
          </a:blip>
          <a:stretch>
            <a:fillRect/>
          </a:stretch>
        </p:blipFill>
        <p:spPr>
          <a:xfrm>
            <a:off x="6134754" y="8420754"/>
            <a:ext cx="723246" cy="723246"/>
          </a:xfrm>
          <a:prstGeom prst="rect">
            <a:avLst/>
          </a:prstGeom>
        </p:spPr>
      </p:pic>
    </p:spTree>
    <p:extLst>
      <p:ext uri="{BB962C8B-B14F-4D97-AF65-F5344CB8AC3E}">
        <p14:creationId xmlns:p14="http://schemas.microsoft.com/office/powerpoint/2010/main" val="32089481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391</Words>
  <Application>Microsoft Macintosh PowerPoint</Application>
  <PresentationFormat>Letter Paper (8.5x11 in)</PresentationFormat>
  <Paragraphs>47</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Open Sans Light</vt:lpstr>
      <vt:lpstr>Open Sans SemiBold</vt:lpstr>
      <vt:lpstr>Office Theme</vt:lpstr>
      <vt:lpstr>Now it’s your turn to put this into practice. Your task is to begin building your own resource map.  1. Use the layout in the provided Powerpoint slide to create your resource map. Start by identifying five resources in your area that you could use to support clients. These might include clinics, food banks, housing services, transportation programs, or community organizations.  2. For each resource, include critical contact information— location, phone number, hours, eligibility criteria, and any key details like languages offered.  3. For your map image, use whichever method is easiest and most practical for you. A screenshot from Google Maps with your selected locations marked or starred is perfectly acceptable for this project.  As you create your map, consider what format will best support your organization and accessibility moving forward in your role as a community health worker.  Because building a strong resource map isn’t just an exercise— it’s a tool you’ll use every day to better support your community.  See the next page for an example.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Monica Morphew</dc:creator>
  <cp:lastModifiedBy>Monica Morphew</cp:lastModifiedBy>
  <cp:revision>1</cp:revision>
  <dcterms:created xsi:type="dcterms:W3CDTF">2026-09-13T18:24:55Z</dcterms:created>
  <dcterms:modified xsi:type="dcterms:W3CDTF">2026-09-14T17:18:40Z</dcterms:modified>
</cp:coreProperties>
</file>