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57" r:id="rId2"/>
    <p:sldId id="359" r:id="rId3"/>
    <p:sldId id="360" r:id="rId4"/>
    <p:sldId id="361" r:id="rId5"/>
    <p:sldId id="362" r:id="rId6"/>
    <p:sldId id="363" r:id="rId7"/>
    <p:sldId id="364" r:id="rId8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87" d="100"/>
          <a:sy n="87" d="100"/>
        </p:scale>
        <p:origin x="3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0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9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2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7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6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3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56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88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1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866F4B-D35D-2A43-B92F-A9F505DC07F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C67DD6-8E18-0D4B-8142-8E5456129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3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38955-2EA5-EF50-EFA2-F417F8916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9794C4-18B7-94C5-0723-6BA7CBC9CCDC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E8755-A1CF-1714-A0B0-01E32E407E52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B0AEEF-DC25-287F-97BA-0AE8E812B8D0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80D97D-5235-9840-84D9-E2D537EC32D0}"/>
              </a:ext>
            </a:extLst>
          </p:cNvPr>
          <p:cNvSpPr txBox="1"/>
          <p:nvPr/>
        </p:nvSpPr>
        <p:spPr>
          <a:xfrm>
            <a:off x="74063" y="945868"/>
            <a:ext cx="6100174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will move through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7 steps of the CHW workflow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 each step: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Review the scenario update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Make decisions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Respond to prompts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Document your reasoning 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are a Community Health Worker assigned to follow up with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Ms. Alvarez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a 68-year-old woman recently discharged after a hospitalization for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heart failure exacerbation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She lives alone. 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 referral note states: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Missed 2 follow-up appointments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Medication non-adherence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Frequent ED visits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Primary language: Spanish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“Difficult to engage” (provider note)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are conducting your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first home visit.</a:t>
            </a:r>
          </a:p>
          <a:p>
            <a:pP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6C916-9D9C-26AC-84D7-5B3E80B55970}"/>
              </a:ext>
            </a:extLst>
          </p:cNvPr>
          <p:cNvSpPr txBox="1"/>
          <p:nvPr/>
        </p:nvSpPr>
        <p:spPr>
          <a:xfrm>
            <a:off x="74063" y="4960723"/>
            <a:ext cx="662912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additional information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 you want before the visit?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2. What will you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pack/prepare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? (tools, education, forms, etc.)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3. How will you ensure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language access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2141E-BCF4-64B9-4324-8D1653361688}"/>
              </a:ext>
            </a:extLst>
          </p:cNvPr>
          <p:cNvSpPr txBox="1"/>
          <p:nvPr/>
        </p:nvSpPr>
        <p:spPr>
          <a:xfrm>
            <a:off x="3197890" y="3345822"/>
            <a:ext cx="37460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You review Ms. Alvarez’s chart before the visit: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Diagnoses: Heart failure, diabetes, mild cognitive impairment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Medications: 7 total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Discharge instructions: Low sodium diet, daily weights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Notes: “Patient appears confused at times”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171F23-65C8-A156-4F66-2398D19C632A}"/>
              </a:ext>
            </a:extLst>
          </p:cNvPr>
          <p:cNvSpPr/>
          <p:nvPr/>
        </p:nvSpPr>
        <p:spPr>
          <a:xfrm>
            <a:off x="74063" y="3318345"/>
            <a:ext cx="3026924" cy="1609007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3354D9-6C5D-D065-6E74-750FAE0FF8CB}"/>
              </a:ext>
            </a:extLst>
          </p:cNvPr>
          <p:cNvSpPr/>
          <p:nvPr/>
        </p:nvSpPr>
        <p:spPr>
          <a:xfrm>
            <a:off x="3233911" y="3318344"/>
            <a:ext cx="3469274" cy="1609007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C329A-246A-1245-AFCE-3A1C2E6862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7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23E79-EBE9-0A96-DF9C-9EF7F857E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B86C06-1CED-F3BD-85B7-962B292D7FD6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BE817-518F-F820-56E9-79521F988E4D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CA10BA-2814-A042-7B92-8C5CB1359024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1611D-0F3C-B1A4-A98D-3DC3FFCB7729}"/>
              </a:ext>
            </a:extLst>
          </p:cNvPr>
          <p:cNvSpPr txBox="1"/>
          <p:nvPr/>
        </p:nvSpPr>
        <p:spPr>
          <a:xfrm>
            <a:off x="74063" y="945868"/>
            <a:ext cx="61001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Scenario Update (You arrive at the home):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notice: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Apartment is cluttered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Several unopened mail envelopes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 visible food in kitchen except canned goods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Scale in corner covered in dust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Ms. Alvarez appears slightly short of breath walking to the door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DA3EA2-6FAF-5CC5-C5A9-8AC7F7B917E6}"/>
              </a:ext>
            </a:extLst>
          </p:cNvPr>
          <p:cNvSpPr txBox="1"/>
          <p:nvPr/>
        </p:nvSpPr>
        <p:spPr>
          <a:xfrm>
            <a:off x="97225" y="2884860"/>
            <a:ext cx="66291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environmental clues stand out?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do these observations suggest about: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Health management?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Social determinants of health?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How will this change your approach?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D9BD36-19AE-4537-4D65-65D8FB2BEC7A}"/>
              </a:ext>
            </a:extLst>
          </p:cNvPr>
          <p:cNvSpPr/>
          <p:nvPr/>
        </p:nvSpPr>
        <p:spPr>
          <a:xfrm>
            <a:off x="97225" y="950722"/>
            <a:ext cx="6686711" cy="1809659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6A085-6C41-6017-1C92-11C0F106552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4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9984F-FF36-E3A7-4A06-7A0C19431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839EE-DCBF-6A68-A975-66453D5BD911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BAD7C9-A360-7B64-287D-E324A013799B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43DC05-4E32-FBAD-13D0-DD85CED79FF4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FF297A-14B9-673C-53EA-5675BD19FA77}"/>
              </a:ext>
            </a:extLst>
          </p:cNvPr>
          <p:cNvSpPr txBox="1"/>
          <p:nvPr/>
        </p:nvSpPr>
        <p:spPr>
          <a:xfrm>
            <a:off x="74063" y="945868"/>
            <a:ext cx="61001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Scenario Update (You arrive at the home):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notice: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Apartment is cluttered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Several unopened mail envelopes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 visible food in kitchen except canned goods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Scale in corner covered in dust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Ms. Alvarez appears slightly short of breath walking to the door</a:t>
            </a:r>
          </a:p>
          <a:p>
            <a:pP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E974E-E6F3-F2B6-43E3-D69CDDD123A1}"/>
              </a:ext>
            </a:extLst>
          </p:cNvPr>
          <p:cNvSpPr txBox="1"/>
          <p:nvPr/>
        </p:nvSpPr>
        <p:spPr>
          <a:xfrm>
            <a:off x="97225" y="2884860"/>
            <a:ext cx="662912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environmental clues stand out?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do these observations suggest about: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Health management?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Social determinants of health? 	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will this change your approach?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9E44F-6F03-E3D3-9FE4-826F7DE6105F}"/>
              </a:ext>
            </a:extLst>
          </p:cNvPr>
          <p:cNvSpPr/>
          <p:nvPr/>
        </p:nvSpPr>
        <p:spPr>
          <a:xfrm>
            <a:off x="97225" y="950722"/>
            <a:ext cx="6686711" cy="1809659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DB76A-3806-1389-6429-C89FFD1A927C}"/>
              </a:ext>
            </a:extLst>
          </p:cNvPr>
          <p:cNvSpPr txBox="1"/>
          <p:nvPr/>
        </p:nvSpPr>
        <p:spPr>
          <a:xfrm>
            <a:off x="97225" y="7304282"/>
            <a:ext cx="61325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3. Write your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opening 2–3 statements.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Demonstrate: Leveling (reduce power gap), transparency (your role), and cultural humility.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5AA67E-D9DB-876F-AB8A-869252EB5A5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69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74E49-F94B-A003-3661-18377B031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5FCF2B-6BCD-859A-E702-C66AC5B57ED2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9F66A2-9D58-F28E-9E10-B8773A142E6B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83061B-AF69-4AD2-0E15-A091584CEEE5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3B67F-65E0-FB14-41EA-95C8E24E7C87}"/>
              </a:ext>
            </a:extLst>
          </p:cNvPr>
          <p:cNvSpPr txBox="1"/>
          <p:nvPr/>
        </p:nvSpPr>
        <p:spPr>
          <a:xfrm>
            <a:off x="97225" y="2754231"/>
            <a:ext cx="66291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Write two open-ended questions using: OARS (Motivational Interviewing skills) and plain language.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9F333B-E4E7-6778-0845-1FCE9A594536}"/>
              </a:ext>
            </a:extLst>
          </p:cNvPr>
          <p:cNvSpPr/>
          <p:nvPr/>
        </p:nvSpPr>
        <p:spPr>
          <a:xfrm>
            <a:off x="97225" y="950723"/>
            <a:ext cx="6686711" cy="1437918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B03DA7-96DC-2D47-0922-297F57725E14}"/>
              </a:ext>
            </a:extLst>
          </p:cNvPr>
          <p:cNvSpPr txBox="1"/>
          <p:nvPr/>
        </p:nvSpPr>
        <p:spPr>
          <a:xfrm>
            <a:off x="154815" y="945868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Scenario Update:</a:t>
            </a:r>
          </a:p>
          <a:p>
            <a:pP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During conversation, you learn: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She forgets medications sometimes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She doesn’t fully understand “low sodium”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Her daughter used to help but moved away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She feels overwhelmed and “gives up some days”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8DA0AB-AF9F-63F4-2930-AA2A94D374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9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A724C-73ED-34FC-4CE9-0B43D831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DB8B7A-6EC7-715E-102A-7040C575772B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521156-3279-4759-20FA-3BD9AC38D2B1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6569AE-500A-EA04-69D2-7084A8350D15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BBF36D-D593-1161-15A2-BA0255CF3750}"/>
              </a:ext>
            </a:extLst>
          </p:cNvPr>
          <p:cNvSpPr/>
          <p:nvPr/>
        </p:nvSpPr>
        <p:spPr>
          <a:xfrm>
            <a:off x="97225" y="950722"/>
            <a:ext cx="6686711" cy="1764485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9876A-63FB-37A9-01F3-5341453387BF}"/>
              </a:ext>
            </a:extLst>
          </p:cNvPr>
          <p:cNvSpPr txBox="1"/>
          <p:nvPr/>
        </p:nvSpPr>
        <p:spPr>
          <a:xfrm>
            <a:off x="154815" y="1003646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Scenario Update:</a:t>
            </a:r>
          </a:p>
          <a:p>
            <a:pPr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now know: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Knowledge gap (diet + meds)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Mild cognitive challenges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Social isolation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Possible food insecurity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Low self-efficacy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272F39-A951-EAB1-C5EA-B66398440158}"/>
              </a:ext>
            </a:extLst>
          </p:cNvPr>
          <p:cNvSpPr txBox="1"/>
          <p:nvPr/>
        </p:nvSpPr>
        <p:spPr>
          <a:xfrm>
            <a:off x="154815" y="2939057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are two potential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root causes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(not just symptoms)?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2. Identify: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priority problems </a:t>
            </a: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00150" lvl="2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00150" lvl="2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strengths/assets </a:t>
            </a: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1.</a:t>
            </a:r>
          </a:p>
          <a:p>
            <a:pPr lvl="1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2.</a:t>
            </a:r>
          </a:p>
          <a:p>
            <a:pPr lvl="1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3. Create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1–2 actionable next steps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50D0EC-4693-3DF1-BAA2-54AB2EF0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2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37D6A-BB12-FCF4-E9C5-C8A4EE9F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76DFAA-0443-DE34-CE61-BDCC0EE0FAD8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86FE92-2C1F-33C3-3DD6-F214423EF7FB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DAE4A9-E4A7-F136-2758-4AEBE11BCDF4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115326-C9C1-43CD-18AF-5209B3CDE122}"/>
              </a:ext>
            </a:extLst>
          </p:cNvPr>
          <p:cNvSpPr/>
          <p:nvPr/>
        </p:nvSpPr>
        <p:spPr>
          <a:xfrm>
            <a:off x="97226" y="950723"/>
            <a:ext cx="2669302" cy="871867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74C86E-F590-9051-65D0-38C99B993A6E}"/>
              </a:ext>
            </a:extLst>
          </p:cNvPr>
          <p:cNvSpPr txBox="1"/>
          <p:nvPr/>
        </p:nvSpPr>
        <p:spPr>
          <a:xfrm>
            <a:off x="97226" y="18829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Learner Task:</a:t>
            </a: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Write a SOAP note based on the visit.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2CFE55-47A6-27FF-DD79-0EEFCD82ECBF}"/>
              </a:ext>
            </a:extLst>
          </p:cNvPr>
          <p:cNvSpPr txBox="1"/>
          <p:nvPr/>
        </p:nvSpPr>
        <p:spPr>
          <a:xfrm>
            <a:off x="2918567" y="972342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 (Subjective):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What the client said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 (Objective):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What you observed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 (Assessment):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Your interpretation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 (Plan):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Next steps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A18A70-8E45-C870-344A-37AE5B138FD3}"/>
              </a:ext>
            </a:extLst>
          </p:cNvPr>
          <p:cNvSpPr txBox="1"/>
          <p:nvPr/>
        </p:nvSpPr>
        <p:spPr>
          <a:xfrm>
            <a:off x="154815" y="983823"/>
            <a:ext cx="3429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Scenario Update:</a:t>
            </a: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Before leaving, Ms. Alvarez says:</a:t>
            </a:r>
          </a:p>
          <a:p>
            <a:pPr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“I’ll try… but I forget things.”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454F8D-E5E1-5993-7BBA-D58AD99F6DC2}"/>
              </a:ext>
            </a:extLst>
          </p:cNvPr>
          <p:cNvSpPr txBox="1"/>
          <p:nvPr/>
        </p:nvSpPr>
        <p:spPr>
          <a:xfrm>
            <a:off x="154815" y="3695007"/>
            <a:ext cx="342900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is your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follow-up plan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When will you return or call? </a:t>
            </a: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will you: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Monitor progress? </a:t>
            </a: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Reinforce learning? </a:t>
            </a: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small win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can you establish today?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680E4D-A19A-1698-F332-69226720AEEB}"/>
              </a:ext>
            </a:extLst>
          </p:cNvPr>
          <p:cNvSpPr/>
          <p:nvPr/>
        </p:nvSpPr>
        <p:spPr>
          <a:xfrm>
            <a:off x="2847280" y="945869"/>
            <a:ext cx="3913493" cy="876722"/>
          </a:xfrm>
          <a:prstGeom prst="rect">
            <a:avLst/>
          </a:prstGeom>
          <a:noFill/>
          <a:ln>
            <a:solidFill>
              <a:srgbClr val="BDB3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579768-FCF7-FD39-3E66-327CA6E275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87B5-BA8F-66C9-D647-0D0371793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2F3D5C-A45B-5126-0195-41C0754E23E0}"/>
              </a:ext>
            </a:extLst>
          </p:cNvPr>
          <p:cNvSpPr/>
          <p:nvPr/>
        </p:nvSpPr>
        <p:spPr>
          <a:xfrm>
            <a:off x="74063" y="409556"/>
            <a:ext cx="6720750" cy="478535"/>
          </a:xfrm>
          <a:prstGeom prst="rect">
            <a:avLst/>
          </a:prstGeom>
          <a:solidFill>
            <a:srgbClr val="BDB3AF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46C2A5-268E-F37D-BAC4-D0D6D7D0F2BB}"/>
              </a:ext>
            </a:extLst>
          </p:cNvPr>
          <p:cNvSpPr txBox="1"/>
          <p:nvPr/>
        </p:nvSpPr>
        <p:spPr>
          <a:xfrm>
            <a:off x="154815" y="426426"/>
            <a:ext cx="6548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Case Study Workflow Scenario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3990E1-1AAF-7F01-E279-FB83AA96CBD8}"/>
              </a:ext>
            </a:extLst>
          </p:cNvPr>
          <p:cNvSpPr txBox="1"/>
          <p:nvPr/>
        </p:nvSpPr>
        <p:spPr>
          <a:xfrm>
            <a:off x="2473953" y="90169"/>
            <a:ext cx="4318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spc="3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Individual and Community Skills 5a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BDE78F-4BDB-5460-687B-3722562E46BD}"/>
              </a:ext>
            </a:extLst>
          </p:cNvPr>
          <p:cNvSpPr txBox="1"/>
          <p:nvPr/>
        </p:nvSpPr>
        <p:spPr>
          <a:xfrm>
            <a:off x="74063" y="1098008"/>
            <a:ext cx="3429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Reflection: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1. What challenged you most?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2. Where did you feel most effective?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B3470-3AA3-0D7F-8053-07DBF11316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17000"/>
          </a:blip>
          <a:stretch>
            <a:fillRect/>
          </a:stretch>
        </p:blipFill>
        <p:spPr>
          <a:xfrm>
            <a:off x="6131753" y="8408743"/>
            <a:ext cx="723246" cy="7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50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657</Words>
  <Application>Microsoft Macintosh PowerPoint</Application>
  <PresentationFormat>Letter Paper (8.5x11 in)</PresentationFormat>
  <Paragraphs>212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Courier New</vt:lpstr>
      <vt:lpstr>Open Sans Light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Morphew</dc:creator>
  <cp:lastModifiedBy>Monica Morphew</cp:lastModifiedBy>
  <cp:revision>1</cp:revision>
  <dcterms:created xsi:type="dcterms:W3CDTF">2026-09-14T17:29:29Z</dcterms:created>
  <dcterms:modified xsi:type="dcterms:W3CDTF">2026-09-14T17:32:22Z</dcterms:modified>
</cp:coreProperties>
</file>